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3"/>
  </p:notesMasterIdLst>
  <p:sldIdLst>
    <p:sldId id="256" r:id="rId2"/>
    <p:sldId id="257" r:id="rId3"/>
    <p:sldId id="261" r:id="rId4"/>
    <p:sldId id="260" r:id="rId5"/>
    <p:sldId id="349" r:id="rId6"/>
    <p:sldId id="340" r:id="rId7"/>
    <p:sldId id="291" r:id="rId8"/>
    <p:sldId id="295" r:id="rId9"/>
    <p:sldId id="296" r:id="rId10"/>
    <p:sldId id="306" r:id="rId11"/>
    <p:sldId id="307" r:id="rId12"/>
    <p:sldId id="308" r:id="rId13"/>
    <p:sldId id="350" r:id="rId14"/>
    <p:sldId id="309" r:id="rId15"/>
    <p:sldId id="310" r:id="rId16"/>
    <p:sldId id="311" r:id="rId17"/>
    <p:sldId id="312" r:id="rId18"/>
    <p:sldId id="313" r:id="rId19"/>
    <p:sldId id="299" r:id="rId20"/>
    <p:sldId id="300" r:id="rId21"/>
    <p:sldId id="301" r:id="rId22"/>
    <p:sldId id="303" r:id="rId23"/>
    <p:sldId id="304" r:id="rId24"/>
    <p:sldId id="305" r:id="rId25"/>
    <p:sldId id="341" r:id="rId26"/>
    <p:sldId id="314" r:id="rId27"/>
    <p:sldId id="317" r:id="rId28"/>
    <p:sldId id="292" r:id="rId29"/>
    <p:sldId id="319" r:id="rId30"/>
    <p:sldId id="322" r:id="rId31"/>
    <p:sldId id="342" r:id="rId32"/>
    <p:sldId id="343" r:id="rId33"/>
    <p:sldId id="324" r:id="rId34"/>
    <p:sldId id="293" r:id="rId35"/>
    <p:sldId id="326" r:id="rId36"/>
    <p:sldId id="328" r:id="rId37"/>
    <p:sldId id="329" r:id="rId38"/>
    <p:sldId id="320" r:id="rId39"/>
    <p:sldId id="331" r:id="rId40"/>
    <p:sldId id="330" r:id="rId41"/>
    <p:sldId id="339" r:id="rId42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7F7F7F"/>
    <a:srgbClr val="A6A6A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720" y="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2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E6197-04FE-4CE6-9B92-1F0DE8E64DF1}" type="datetimeFigureOut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C6EC5-D006-4667-8CDF-1ED01149B7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980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1052-EDE8-4EAC-9612-8953C5696142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E633C-F73E-45C2-9293-171B6A8C1A16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5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5D646-24AC-4E2D-BDEC-D3304B27A681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7614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95F85-76B2-4154-ACBA-E6D7F12C6B5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974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88BA1-FABA-4CDB-B423-0FC281F9F671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8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C04D1-3B7B-4FF2-BF55-CEF3B9B2A93B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237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A085-91C6-4D4A-872B-04AE716A5950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87908-44DA-499E-84A0-F77BCED3B089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73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48A7E-2B5F-4047-BC97-E4313E6EAFDF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709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3EA1D-3F4C-4F6E-8DB8-065D4D5CA56E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03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A8397-84E1-47F5-AE5C-2D50C625F084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6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0F648B-8AF7-436E-B69F-2CD00023E95E}" type="datetime1">
              <a:rPr lang="ko-KR" altLang="en-US" smtClean="0"/>
              <a:t>2019-03-26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DBAA7-004F-40D1-8A81-9C1423C566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328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wmf"/><Relationship Id="rId11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5.emf"/><Relationship Id="rId4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3914775" y="43455"/>
            <a:ext cx="7705725" cy="68145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7488" y="1122363"/>
            <a:ext cx="7557025" cy="2387600"/>
          </a:xfrm>
        </p:spPr>
        <p:txBody>
          <a:bodyPr anchor="ctr">
            <a:normAutofit/>
          </a:bodyPr>
          <a:lstStyle/>
          <a:p>
            <a:pPr algn="dist"/>
            <a:r>
              <a:rPr lang="en-US" altLang="ko-KR" sz="8800" b="1" spc="600" dirty="0">
                <a:solidFill>
                  <a:srgbClr val="FF0066"/>
                </a:solidFill>
                <a:latin typeface="+mn-lt"/>
              </a:rPr>
              <a:t>P</a:t>
            </a:r>
            <a:r>
              <a:rPr lang="en-US" altLang="ko-KR" sz="8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ORT</a:t>
            </a:r>
            <a:r>
              <a:rPr lang="en-US" altLang="ko-KR" sz="8800" b="1" spc="600" dirty="0">
                <a:solidFill>
                  <a:srgbClr val="FF0066"/>
                </a:solidFill>
                <a:latin typeface="+mn-lt"/>
              </a:rPr>
              <a:t>F</a:t>
            </a:r>
            <a:r>
              <a:rPr lang="en-US" altLang="ko-KR" sz="88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OLIO</a:t>
            </a:r>
            <a:endParaRPr lang="ko-KR" altLang="en-US" sz="8800" b="1" spc="6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096000" y="4167188"/>
            <a:ext cx="3692187" cy="1655762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Young-</a:t>
            </a:r>
            <a:r>
              <a:rPr lang="en-US" altLang="ko-KR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Duk</a:t>
            </a:r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32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Seo</a:t>
            </a:r>
            <a:br>
              <a:rPr lang="en-US" altLang="ko-KR" sz="20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Assistant Professor,</a:t>
            </a:r>
            <a:b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Dept. of Data Science,</a:t>
            </a:r>
            <a:b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Sejong University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/>
        </p:blipFill>
        <p:spPr>
          <a:xfrm>
            <a:off x="2660388" y="4245337"/>
            <a:ext cx="2337663" cy="2337663"/>
          </a:xfrm>
          <a:prstGeom prst="ellips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2156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2130465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Classified the features of social big data for memory-based approach to calculate similarities and preference values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Three main properties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generated by users, relationship information, and interaction information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Improving the recommendation quality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8900326"/>
              </p:ext>
            </p:extLst>
          </p:nvPr>
        </p:nvGraphicFramePr>
        <p:xfrm>
          <a:off x="1685410" y="3980330"/>
          <a:ext cx="8821179" cy="214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6155">
                  <a:extLst>
                    <a:ext uri="{9D8B030D-6E8A-4147-A177-3AD203B41FA5}">
                      <a16:colId xmlns:a16="http://schemas.microsoft.com/office/drawing/2014/main" val="3732831420"/>
                    </a:ext>
                  </a:extLst>
                </a:gridCol>
                <a:gridCol w="2686651">
                  <a:extLst>
                    <a:ext uri="{9D8B030D-6E8A-4147-A177-3AD203B41FA5}">
                      <a16:colId xmlns:a16="http://schemas.microsoft.com/office/drawing/2014/main" val="2117455678"/>
                    </a:ext>
                  </a:extLst>
                </a:gridCol>
                <a:gridCol w="2633259">
                  <a:extLst>
                    <a:ext uri="{9D8B030D-6E8A-4147-A177-3AD203B41FA5}">
                      <a16:colId xmlns:a16="http://schemas.microsoft.com/office/drawing/2014/main" val="238270132"/>
                    </a:ext>
                  </a:extLst>
                </a:gridCol>
                <a:gridCol w="2515114">
                  <a:extLst>
                    <a:ext uri="{9D8B030D-6E8A-4147-A177-3AD203B41FA5}">
                      <a16:colId xmlns:a16="http://schemas.microsoft.com/office/drawing/2014/main" val="2578624673"/>
                    </a:ext>
                  </a:extLst>
                </a:gridCol>
              </a:tblGrid>
              <a:tr h="378336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Contents</a:t>
                      </a:r>
                      <a:r>
                        <a:rPr lang="en-US" altLang="ko-KR" sz="1600" b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generated by users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Relationship information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Interaction information</a:t>
                      </a:r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324450"/>
                  </a:ext>
                </a:extLst>
              </a:tr>
              <a:tr h="822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Definition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800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All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contents on SNS that are created by the users, and their meta-information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A social circle representing directly connected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relationship among users on SNS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Messages or contents exchanged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between users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7775198"/>
                  </a:ext>
                </a:extLst>
              </a:tr>
              <a:tr h="8221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Example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Tweets on Twitter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Posts</a:t>
                      </a: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on blog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Post time of contents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The follower-</a:t>
                      </a:r>
                      <a:r>
                        <a:rPr lang="en-US" altLang="ko-KR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followee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 relationship on Twitter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Friend lists on Facebook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Mentions and retweets on Twitter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Review sharing on Yelp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Times New Roman" panose="02020603050405020304" pitchFamily="18" charset="0"/>
                        </a:rPr>
                        <a:t>Messages on Facebook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6156547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480885" y="6158038"/>
            <a:ext cx="5230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Three main properties of social big data in recommender system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5112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Proposed friendship strength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 approach for measuring closeness between users that considers classified features of social big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34748" y="6120501"/>
            <a:ext cx="4322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Representation and definition of friendship strength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5440891"/>
                  </p:ext>
                </p:extLst>
              </p:nvPr>
            </p:nvGraphicFramePr>
            <p:xfrm>
              <a:off x="2151720" y="3259653"/>
              <a:ext cx="7888560" cy="2743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76643">
                      <a:extLst>
                        <a:ext uri="{9D8B030D-6E8A-4147-A177-3AD203B41FA5}">
                          <a16:colId xmlns:a16="http://schemas.microsoft.com/office/drawing/2014/main" val="2095560238"/>
                        </a:ext>
                      </a:extLst>
                    </a:gridCol>
                    <a:gridCol w="1256221">
                      <a:extLst>
                        <a:ext uri="{9D8B030D-6E8A-4147-A177-3AD203B41FA5}">
                          <a16:colId xmlns:a16="http://schemas.microsoft.com/office/drawing/2014/main" val="3135804680"/>
                        </a:ext>
                      </a:extLst>
                    </a:gridCol>
                    <a:gridCol w="876491">
                      <a:extLst>
                        <a:ext uri="{9D8B030D-6E8A-4147-A177-3AD203B41FA5}">
                          <a16:colId xmlns:a16="http://schemas.microsoft.com/office/drawing/2014/main" val="1639664063"/>
                        </a:ext>
                      </a:extLst>
                    </a:gridCol>
                    <a:gridCol w="4679205">
                      <a:extLst>
                        <a:ext uri="{9D8B030D-6E8A-4147-A177-3AD203B41FA5}">
                          <a16:colId xmlns:a16="http://schemas.microsoft.com/office/drawing/2014/main" val="37477853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Property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Weight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3858278"/>
                      </a:ext>
                    </a:extLst>
                  </a:tr>
                  <a:tr h="370840">
                    <a:tc rowSpan="3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Interaction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𝑄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much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communicates with her friend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53125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Recency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marL="0" marR="0" indent="0" algn="l" defTabSz="1024103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recent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last encountered her friend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013784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Longevity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marL="0" marR="0" indent="0" algn="l" defTabSz="1024103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long the contact between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her friend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256026"/>
                      </a:ext>
                    </a:extLst>
                  </a:tr>
                  <a:tr h="3708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Group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Intimacy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marL="0" marR="0" indent="0" algn="l" defTabSz="1024103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𝐼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similar the social circles of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her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friend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7620518"/>
                      </a:ext>
                    </a:extLst>
                  </a:tr>
                  <a:tr h="370840">
                    <a:tc rowSpan="2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Personal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Item-trust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marL="0" marR="0" indent="0" algn="l" defTabSz="1024103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similar 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the interests of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656449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Topic-affinity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marL="0" marR="0" indent="0" algn="l" defTabSz="1024103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40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ko-KR" sz="1400" b="0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𝑓</m:t>
                                </m:r>
                                <m:r>
                                  <a:rPr lang="en-US" altLang="ko-KR" sz="14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many topics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the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discussed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10118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표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5440891"/>
                  </p:ext>
                </p:extLst>
              </p:nvPr>
            </p:nvGraphicFramePr>
            <p:xfrm>
              <a:off x="2151720" y="3259653"/>
              <a:ext cx="7888560" cy="274320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76643">
                      <a:extLst>
                        <a:ext uri="{9D8B030D-6E8A-4147-A177-3AD203B41FA5}">
                          <a16:colId xmlns:a16="http://schemas.microsoft.com/office/drawing/2014/main" val="2095560238"/>
                        </a:ext>
                      </a:extLst>
                    </a:gridCol>
                    <a:gridCol w="1256221">
                      <a:extLst>
                        <a:ext uri="{9D8B030D-6E8A-4147-A177-3AD203B41FA5}">
                          <a16:colId xmlns:a16="http://schemas.microsoft.com/office/drawing/2014/main" val="3135804680"/>
                        </a:ext>
                      </a:extLst>
                    </a:gridCol>
                    <a:gridCol w="876491">
                      <a:extLst>
                        <a:ext uri="{9D8B030D-6E8A-4147-A177-3AD203B41FA5}">
                          <a16:colId xmlns:a16="http://schemas.microsoft.com/office/drawing/2014/main" val="1639664063"/>
                        </a:ext>
                      </a:extLst>
                    </a:gridCol>
                    <a:gridCol w="4679205">
                      <a:extLst>
                        <a:ext uri="{9D8B030D-6E8A-4147-A177-3AD203B41FA5}">
                          <a16:colId xmlns:a16="http://schemas.microsoft.com/office/drawing/2014/main" val="37477853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Property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Weight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Definition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3858278"/>
                      </a:ext>
                    </a:extLst>
                  </a:tr>
                  <a:tr h="370840">
                    <a:tc rowSpan="3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Interaction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Frequency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101639" r="-535417" b="-54754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much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communicates with her friend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0553125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 err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Recency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201639" r="-535417" b="-44754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recent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last encountered her friend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60137848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Longevity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301639" r="-535417" b="-34754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long the contact between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her friend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7256026"/>
                      </a:ext>
                    </a:extLst>
                  </a:tr>
                  <a:tr h="51816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Group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Intimacy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288235" r="-535417" b="-149412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similar the social circles of user </a:t>
                          </a:r>
                          <a:r>
                            <a:rPr lang="en-US" altLang="ko-KR" sz="1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her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friend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27620518"/>
                      </a:ext>
                    </a:extLst>
                  </a:tr>
                  <a:tr h="370840">
                    <a:tc rowSpan="2"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Personal</a:t>
                          </a:r>
                          <a:b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</a:br>
                          <a:r>
                            <a:rPr lang="en-US" altLang="ko-KR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similarity</a:t>
                          </a:r>
                          <a:endParaRPr lang="ko-KR" alt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Item-trust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540984" r="-535417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similar 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the interests of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endParaRPr lang="ko-KR" altLang="en-US" sz="1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2656449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4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Topic-affinity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6667" t="-640984" r="-535417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  <a:ea typeface="휴먼모음T"/>
                            </a:defRPr>
                          </a:lvl9pPr>
                        </a:lstStyle>
                        <a:p>
                          <a:pPr latinLnBrk="1"/>
                          <a:r>
                            <a:rPr lang="en-US" altLang="ko-KR" sz="140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How many topics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the user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u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and </a:t>
                          </a:r>
                          <a:r>
                            <a:rPr lang="en-US" altLang="ko-KR" sz="1400" i="1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f</a:t>
                          </a:r>
                          <a:r>
                            <a:rPr lang="en-US" altLang="ko-KR" sz="1400" baseline="0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+mn-lt"/>
                              <a:cs typeface="Times New Roman" panose="02020603050405020304" pitchFamily="18" charset="0"/>
                            </a:rPr>
                            <a:t> discussed</a:t>
                          </a:r>
                          <a:endParaRPr lang="ko-KR" altLang="en-US" sz="1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1101187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799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Interaction similarity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“the breath and the depth of interaction”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between users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1263661" y="2878739"/>
            <a:ext cx="3778583" cy="364389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358664" y="2946216"/>
            <a:ext cx="3553358" cy="26160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개체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1454038"/>
              </p:ext>
            </p:extLst>
          </p:nvPr>
        </p:nvGraphicFramePr>
        <p:xfrm>
          <a:off x="1472336" y="3035953"/>
          <a:ext cx="3308900" cy="51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2" name="Equation" r:id="rId3" imgW="2489200" imgH="393700" progId="Equation.DSMT4">
                  <p:embed/>
                </p:oleObj>
              </mc:Choice>
              <mc:Fallback>
                <p:oleObj name="Equation" r:id="rId3" imgW="2489200" imgH="393700" progId="Equation.DSMT4">
                  <p:embed/>
                  <p:pic>
                    <p:nvPicPr>
                      <p:cNvPr id="12" name="개체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2336" y="3035953"/>
                        <a:ext cx="3308900" cy="519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531999"/>
              </p:ext>
            </p:extLst>
          </p:nvPr>
        </p:nvGraphicFramePr>
        <p:xfrm>
          <a:off x="2408590" y="3858541"/>
          <a:ext cx="1436392" cy="55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3" name="Equation" r:id="rId5" imgW="977900" imgH="381000" progId="Equation.DSMT4">
                  <p:embed/>
                </p:oleObj>
              </mc:Choice>
              <mc:Fallback>
                <p:oleObj name="Equation" r:id="rId5" imgW="977900" imgH="3810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8590" y="3858541"/>
                        <a:ext cx="1436392" cy="5578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360814"/>
              </p:ext>
            </p:extLst>
          </p:nvPr>
        </p:nvGraphicFramePr>
        <p:xfrm>
          <a:off x="2480219" y="4660825"/>
          <a:ext cx="1293134" cy="5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4" name="Equation" r:id="rId7" imgW="965200" imgH="381000" progId="Equation.DSMT4">
                  <p:embed/>
                </p:oleObj>
              </mc:Choice>
              <mc:Fallback>
                <p:oleObj name="Equation" r:id="rId7" imgW="965200" imgH="381000" progId="Equation.DSMT4">
                  <p:embed/>
                  <p:pic>
                    <p:nvPicPr>
                      <p:cNvPr id="14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0219" y="4660825"/>
                        <a:ext cx="1293134" cy="507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6499962"/>
              </p:ext>
            </p:extLst>
          </p:nvPr>
        </p:nvGraphicFramePr>
        <p:xfrm>
          <a:off x="1362915" y="5877480"/>
          <a:ext cx="3553358" cy="51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65" name="Equation" r:id="rId9" imgW="2616200" imgH="393700" progId="Equation.DSMT4">
                  <p:embed/>
                </p:oleObj>
              </mc:Choice>
              <mc:Fallback>
                <p:oleObj name="Equation" r:id="rId9" imgW="2616200" imgH="393700" progId="Equation.DSMT4">
                  <p:embed/>
                  <p:pic>
                    <p:nvPicPr>
                      <p:cNvPr id="17" name="개체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2915" y="5877480"/>
                        <a:ext cx="3553358" cy="5197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2526912" y="3551482"/>
            <a:ext cx="125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Frequency &gt;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83825" y="4357277"/>
            <a:ext cx="113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Recency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0747" y="5161385"/>
            <a:ext cx="125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Longevity &gt;</a:t>
            </a:r>
          </a:p>
        </p:txBody>
      </p:sp>
      <p:sp>
        <p:nvSpPr>
          <p:cNvPr id="21" name="아래쪽 화살표 20"/>
          <p:cNvSpPr/>
          <p:nvPr/>
        </p:nvSpPr>
        <p:spPr>
          <a:xfrm>
            <a:off x="2778146" y="5618500"/>
            <a:ext cx="697278" cy="206352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339796" y="5105469"/>
            <a:ext cx="3572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Concept of functions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L(u)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,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r(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u,f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)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and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l(</a:t>
            </a:r>
            <a:r>
              <a:rPr lang="en-US" altLang="ko-KR" sz="1400" b="1" i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u,f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) 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&gt;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85" y="3653386"/>
            <a:ext cx="5403741" cy="14520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20664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AEF501-42D4-49AF-B923-B3AF6765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모서리가 둥근 직사각형 9">
            <a:extLst>
              <a:ext uri="{FF2B5EF4-FFF2-40B4-BE49-F238E27FC236}">
                <a16:creationId xmlns:a16="http://schemas.microsoft.com/office/drawing/2014/main" id="{2B6EF54C-0627-4070-8EE1-5325FF681EDD}"/>
              </a:ext>
            </a:extLst>
          </p:cNvPr>
          <p:cNvSpPr/>
          <p:nvPr/>
        </p:nvSpPr>
        <p:spPr>
          <a:xfrm>
            <a:off x="857261" y="1481739"/>
            <a:ext cx="3778583" cy="364389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868EF8-2D63-44AE-936E-4CB857833498}"/>
              </a:ext>
            </a:extLst>
          </p:cNvPr>
          <p:cNvSpPr/>
          <p:nvPr/>
        </p:nvSpPr>
        <p:spPr>
          <a:xfrm>
            <a:off x="952264" y="1549216"/>
            <a:ext cx="3553358" cy="26160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D525165D-42FC-4302-8E11-63C780F7C4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73081"/>
              </p:ext>
            </p:extLst>
          </p:nvPr>
        </p:nvGraphicFramePr>
        <p:xfrm>
          <a:off x="1065936" y="1638953"/>
          <a:ext cx="3308900" cy="51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Equation" r:id="rId3" imgW="2489200" imgH="393700" progId="Equation.DSMT4">
                  <p:embed/>
                </p:oleObj>
              </mc:Choice>
              <mc:Fallback>
                <p:oleObj name="Equation" r:id="rId3" imgW="2489200" imgH="393700" progId="Equation.DSMT4">
                  <p:embed/>
                  <p:pic>
                    <p:nvPicPr>
                      <p:cNvPr id="14" name="개체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936" y="1638953"/>
                        <a:ext cx="3308900" cy="519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2979C210-90D9-4B67-A6BE-D8CDE8C12D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805169"/>
              </p:ext>
            </p:extLst>
          </p:nvPr>
        </p:nvGraphicFramePr>
        <p:xfrm>
          <a:off x="2002190" y="2461541"/>
          <a:ext cx="1436392" cy="557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Equation" r:id="rId5" imgW="977900" imgH="381000" progId="Equation.DSMT4">
                  <p:embed/>
                </p:oleObj>
              </mc:Choice>
              <mc:Fallback>
                <p:oleObj name="Equation" r:id="rId5" imgW="977900" imgH="381000" progId="Equation.DSMT4">
                  <p:embed/>
                  <p:pic>
                    <p:nvPicPr>
                      <p:cNvPr id="15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190" y="2461541"/>
                        <a:ext cx="1436392" cy="5578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C1C8B893-E9FC-4347-8AA6-B058761C40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86085"/>
              </p:ext>
            </p:extLst>
          </p:nvPr>
        </p:nvGraphicFramePr>
        <p:xfrm>
          <a:off x="2073819" y="3263825"/>
          <a:ext cx="1293134" cy="507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name="Equation" r:id="rId7" imgW="965200" imgH="381000" progId="Equation.DSMT4">
                  <p:embed/>
                </p:oleObj>
              </mc:Choice>
              <mc:Fallback>
                <p:oleObj name="Equation" r:id="rId7" imgW="965200" imgH="381000" progId="Equation.DSMT4">
                  <p:embed/>
                  <p:pic>
                    <p:nvPicPr>
                      <p:cNvPr id="16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3819" y="3263825"/>
                        <a:ext cx="1293134" cy="50711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A93962C9-9652-4BC8-97DD-22B71EF081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903734"/>
              </p:ext>
            </p:extLst>
          </p:nvPr>
        </p:nvGraphicFramePr>
        <p:xfrm>
          <a:off x="956515" y="4480480"/>
          <a:ext cx="3553358" cy="51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9" imgW="2616200" imgH="393700" progId="Equation.DSMT4">
                  <p:embed/>
                </p:oleObj>
              </mc:Choice>
              <mc:Fallback>
                <p:oleObj name="Equation" r:id="rId9" imgW="2616200" imgH="393700" progId="Equation.DSMT4">
                  <p:embed/>
                  <p:pic>
                    <p:nvPicPr>
                      <p:cNvPr id="17" name="개체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6515" y="4480480"/>
                        <a:ext cx="3553358" cy="51979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556AD3-54C3-4534-A3C7-DA2C0FBAF33A}"/>
              </a:ext>
            </a:extLst>
          </p:cNvPr>
          <p:cNvSpPr txBox="1"/>
          <p:nvPr/>
        </p:nvSpPr>
        <p:spPr>
          <a:xfrm>
            <a:off x="2120512" y="2154482"/>
            <a:ext cx="125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Frequency 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C0EB29-49C3-4174-AF10-55E6293B4403}"/>
              </a:ext>
            </a:extLst>
          </p:cNvPr>
          <p:cNvSpPr txBox="1"/>
          <p:nvPr/>
        </p:nvSpPr>
        <p:spPr>
          <a:xfrm>
            <a:off x="2177425" y="2960277"/>
            <a:ext cx="113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Recency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FBF6C-8B3D-45A3-9EF6-5C307A8CD1F0}"/>
              </a:ext>
            </a:extLst>
          </p:cNvPr>
          <p:cNvSpPr txBox="1"/>
          <p:nvPr/>
        </p:nvSpPr>
        <p:spPr>
          <a:xfrm>
            <a:off x="2094347" y="3764385"/>
            <a:ext cx="125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Longevity &gt;</a:t>
            </a:r>
          </a:p>
        </p:txBody>
      </p:sp>
      <p:sp>
        <p:nvSpPr>
          <p:cNvPr id="14" name="아래쪽 화살표 20">
            <a:extLst>
              <a:ext uri="{FF2B5EF4-FFF2-40B4-BE49-F238E27FC236}">
                <a16:creationId xmlns:a16="http://schemas.microsoft.com/office/drawing/2014/main" id="{A69DD503-04A1-4E0D-B5E3-2FF68EF89338}"/>
              </a:ext>
            </a:extLst>
          </p:cNvPr>
          <p:cNvSpPr/>
          <p:nvPr/>
        </p:nvSpPr>
        <p:spPr>
          <a:xfrm>
            <a:off x="2371746" y="4221500"/>
            <a:ext cx="697278" cy="206352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23">
            <a:extLst>
              <a:ext uri="{FF2B5EF4-FFF2-40B4-BE49-F238E27FC236}">
                <a16:creationId xmlns:a16="http://schemas.microsoft.com/office/drawing/2014/main" id="{AD930A1A-6CDD-4878-90DB-E2A69181247D}"/>
              </a:ext>
            </a:extLst>
          </p:cNvPr>
          <p:cNvSpPr/>
          <p:nvPr/>
        </p:nvSpPr>
        <p:spPr>
          <a:xfrm>
            <a:off x="4749516" y="2754466"/>
            <a:ext cx="3778583" cy="1100717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개체 15">
            <a:extLst>
              <a:ext uri="{FF2B5EF4-FFF2-40B4-BE49-F238E27FC236}">
                <a16:creationId xmlns:a16="http://schemas.microsoft.com/office/drawing/2014/main" id="{353DADEC-9513-473E-9E0F-B1CA0FB38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623661"/>
              </p:ext>
            </p:extLst>
          </p:nvPr>
        </p:nvGraphicFramePr>
        <p:xfrm>
          <a:off x="4825250" y="2861101"/>
          <a:ext cx="3625844" cy="88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Equation" r:id="rId11" imgW="2717800" imgH="673100" progId="Equation.DSMT4">
                  <p:embed/>
                </p:oleObj>
              </mc:Choice>
              <mc:Fallback>
                <p:oleObj name="Equation" r:id="rId11" imgW="2717800" imgH="673100" progId="Equation.DSMT4">
                  <p:embed/>
                  <p:pic>
                    <p:nvPicPr>
                      <p:cNvPr id="25" name="개체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5250" y="2861101"/>
                        <a:ext cx="3625844" cy="887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AA865FA8-2044-4F11-AF3F-DD1696368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7427" y="5331657"/>
            <a:ext cx="4058245" cy="13695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7A5626-6337-4A42-9908-3E7361F489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08951" y="3980435"/>
            <a:ext cx="3819148" cy="272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50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Group similarity (intimacy)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Similarity of the social groups on SNS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1693289" y="3953069"/>
            <a:ext cx="3778583" cy="1100717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6017397"/>
              </p:ext>
            </p:extLst>
          </p:nvPr>
        </p:nvGraphicFramePr>
        <p:xfrm>
          <a:off x="1769023" y="4059704"/>
          <a:ext cx="3625844" cy="887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6" name="Equation" r:id="rId3" imgW="2717800" imgH="673100" progId="Equation.DSMT4">
                  <p:embed/>
                </p:oleObj>
              </mc:Choice>
              <mc:Fallback>
                <p:oleObj name="Equation" r:id="rId3" imgW="2717800" imgH="673100" progId="Equation.DSMT4">
                  <p:embed/>
                  <p:pic>
                    <p:nvPicPr>
                      <p:cNvPr id="16" name="개체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9023" y="4059704"/>
                        <a:ext cx="3625844" cy="8874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그림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60" y="2807803"/>
            <a:ext cx="4388493" cy="282153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212270" y="5736240"/>
            <a:ext cx="461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Intimacy between Users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and his/her friend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f 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791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Personal similarity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Degree of similarity between user-generated contents 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823469" y="2763165"/>
            <a:ext cx="6545061" cy="3775748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57610"/>
              </p:ext>
            </p:extLst>
          </p:nvPr>
        </p:nvGraphicFramePr>
        <p:xfrm>
          <a:off x="7191508" y="4176627"/>
          <a:ext cx="1797939" cy="97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6" name="Equation" r:id="rId3" imgW="1485900" imgH="800100" progId="Equation.DSMT4">
                  <p:embed/>
                </p:oleObj>
              </mc:Choice>
              <mc:Fallback>
                <p:oleObj name="Equation" r:id="rId3" imgW="1485900" imgH="800100" progId="Equation.DSMT4">
                  <p:embed/>
                  <p:pic>
                    <p:nvPicPr>
                      <p:cNvPr id="21" name="개체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1508" y="4176627"/>
                        <a:ext cx="1797939" cy="979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직사각형 13"/>
          <p:cNvSpPr/>
          <p:nvPr/>
        </p:nvSpPr>
        <p:spPr>
          <a:xfrm>
            <a:off x="6914139" y="4703056"/>
            <a:ext cx="2352675" cy="48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047434"/>
              </p:ext>
            </p:extLst>
          </p:nvPr>
        </p:nvGraphicFramePr>
        <p:xfrm>
          <a:off x="4779855" y="5957931"/>
          <a:ext cx="2636977" cy="519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" name="Equation" r:id="rId5" imgW="1981200" imgH="393700" progId="Equation.DSMT4">
                  <p:embed/>
                </p:oleObj>
              </mc:Choice>
              <mc:Fallback>
                <p:oleObj name="Equation" r:id="rId5" imgW="1981200" imgH="393700" progId="Equation.DSMT4">
                  <p:embed/>
                  <p:pic>
                    <p:nvPicPr>
                      <p:cNvPr id="22" name="개체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855" y="5957931"/>
                        <a:ext cx="2636977" cy="5197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직사각형 15"/>
          <p:cNvSpPr/>
          <p:nvPr/>
        </p:nvSpPr>
        <p:spPr>
          <a:xfrm>
            <a:off x="3092125" y="2817638"/>
            <a:ext cx="3553358" cy="244729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5747360" y="5615109"/>
            <a:ext cx="697278" cy="206352"/>
          </a:xfrm>
          <a:prstGeom prst="downArrow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개체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754433"/>
              </p:ext>
            </p:extLst>
          </p:nvPr>
        </p:nvGraphicFramePr>
        <p:xfrm>
          <a:off x="3252388" y="2896448"/>
          <a:ext cx="3232833" cy="11790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8" name="Equation" r:id="rId7" imgW="2425700" imgH="876300" progId="Equation.DSMT4">
                  <p:embed/>
                </p:oleObj>
              </mc:Choice>
              <mc:Fallback>
                <p:oleObj name="Equation" r:id="rId7" imgW="2425700" imgH="876300" progId="Equation.DSMT4">
                  <p:embed/>
                  <p:pic>
                    <p:nvPicPr>
                      <p:cNvPr id="12" name="개체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2388" y="2896448"/>
                        <a:ext cx="3232833" cy="117903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582794"/>
              </p:ext>
            </p:extLst>
          </p:nvPr>
        </p:nvGraphicFramePr>
        <p:xfrm>
          <a:off x="3398183" y="4148740"/>
          <a:ext cx="2941244" cy="62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9" name="Equation" r:id="rId9" imgW="2209800" imgH="469900" progId="Equation.DSMT4">
                  <p:embed/>
                </p:oleObj>
              </mc:Choice>
              <mc:Fallback>
                <p:oleObj name="Equation" r:id="rId9" imgW="2209800" imgH="469900" progId="Equation.DSMT4">
                  <p:embed/>
                  <p:pic>
                    <p:nvPicPr>
                      <p:cNvPr id="13" name="개체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183" y="4148740"/>
                        <a:ext cx="2941244" cy="62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개체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642277"/>
              </p:ext>
            </p:extLst>
          </p:nvPr>
        </p:nvGraphicFramePr>
        <p:xfrm>
          <a:off x="3431991" y="4843210"/>
          <a:ext cx="2873629" cy="285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0" name="Equation" r:id="rId11" imgW="2158920" imgH="215640" progId="Equation.DSMT4">
                  <p:embed/>
                </p:oleObj>
              </mc:Choice>
              <mc:Fallback>
                <p:oleObj name="Equation" r:id="rId11" imgW="2158920" imgH="215640" progId="Equation.DSMT4">
                  <p:embed/>
                  <p:pic>
                    <p:nvPicPr>
                      <p:cNvPr id="17" name="개체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1991" y="4843210"/>
                        <a:ext cx="2873629" cy="28524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개체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70761"/>
              </p:ext>
            </p:extLst>
          </p:nvPr>
        </p:nvGraphicFramePr>
        <p:xfrm>
          <a:off x="7189216" y="3087515"/>
          <a:ext cx="1797939" cy="979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1" name="Equation" r:id="rId13" imgW="1485900" imgH="800100" progId="Equation.DSMT4">
                  <p:embed/>
                </p:oleObj>
              </mc:Choice>
              <mc:Fallback>
                <p:oleObj name="Equation" r:id="rId13" imgW="1485900" imgH="800100" progId="Equation.DSMT4">
                  <p:embed/>
                  <p:pic>
                    <p:nvPicPr>
                      <p:cNvPr id="20" name="개체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216" y="3087515"/>
                        <a:ext cx="1797939" cy="9796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242766" y="5266600"/>
            <a:ext cx="125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Item-trust &gt;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911847" y="3087515"/>
            <a:ext cx="2352675" cy="489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985006" y="3343980"/>
            <a:ext cx="2206355" cy="151957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7330677" y="4880231"/>
            <a:ext cx="1515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Topic-affinity &gt;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1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4416674" y="3996701"/>
            <a:ext cx="3358651" cy="1601285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9250"/>
                <a:ext cx="10515600" cy="4737100"/>
              </a:xfrm>
            </p:spPr>
            <p:txBody>
              <a:bodyPr>
                <a:normAutofit/>
              </a:bodyPr>
              <a:lstStyle/>
              <a:p>
                <a:pPr marL="0" indent="0">
                  <a:buClr>
                    <a:srgbClr val="FF0066"/>
                  </a:buClr>
                  <a:buNone/>
                </a:pPr>
                <a:r>
                  <a:rPr lang="en-US" altLang="ko-KR" sz="3200" b="1" dirty="0">
                    <a:solidFill>
                      <a:srgbClr val="FF0066"/>
                    </a:solidFill>
                  </a:rPr>
                  <a:t>Friendship strength calculation</a:t>
                </a:r>
              </a:p>
              <a:p>
                <a:pPr lvl="1">
                  <a:buClr>
                    <a:srgbClr val="FF0066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All properties in friendship strength are normalized</a:t>
                </a:r>
                <a:r>
                  <a:rPr lang="en-US" altLang="ko-KR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Times New Roman" panose="02020603050405020304" pitchFamily="18" charset="0"/>
                  </a:rPr>
                  <a:t> as follows: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𝑢</m:t>
                            </m:r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altLang="ko-KR" sz="1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altLang="ko-KR" sz="1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ko-KR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altLang="ko-KR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altLang="ko-KR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represent the mean and the standard deviation of the similarities between user </a:t>
                </a:r>
                <a14:m>
                  <m:oMath xmlns:m="http://schemas.openxmlformats.org/officeDocument/2006/math">
                    <m:r>
                      <a:rPr lang="en-US" altLang="ko-KR" sz="1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ko-KR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ko-KR" sz="1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endParaRPr lang="en-US" altLang="ko-KR" sz="1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ko-KR" altLang="en-US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ko-KR" sz="1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ko-KR" sz="1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 weighted vector that provides the difference in weight values according to the importance of each element</a:t>
                </a:r>
              </a:p>
              <a:p>
                <a:pPr lvl="1">
                  <a:buClr>
                    <a:srgbClr val="FF0066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Measured by a combination of three similarities</a:t>
                </a:r>
              </a:p>
              <a:p>
                <a:pPr lvl="1">
                  <a:buClr>
                    <a:srgbClr val="FF0066"/>
                  </a:buClr>
                  <a:buFont typeface="Wingdings" panose="05000000000000000000" pitchFamily="2" charset="2"/>
                  <a:buChar char="§"/>
                </a:pPr>
                <a:endPara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9250"/>
                <a:ext cx="10515600" cy="4737100"/>
              </a:xfrm>
              <a:blipFill>
                <a:blip r:embed="rId3"/>
                <a:stretch>
                  <a:fillRect l="-1507" t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개체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4088314"/>
              </p:ext>
            </p:extLst>
          </p:nvPr>
        </p:nvGraphicFramePr>
        <p:xfrm>
          <a:off x="4605507" y="4108309"/>
          <a:ext cx="2980984" cy="128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3" name="Equation" r:id="rId4" imgW="1397000" imgH="596900" progId="Equation.DSMT4">
                  <p:embed/>
                </p:oleObj>
              </mc:Choice>
              <mc:Fallback>
                <p:oleObj name="Equation" r:id="rId4" imgW="1397000" imgH="596900" progId="Equation.DSMT4">
                  <p:embed/>
                  <p:pic>
                    <p:nvPicPr>
                      <p:cNvPr id="15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5507" y="4108309"/>
                        <a:ext cx="2980984" cy="12863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075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모서리가 둥근 직사각형 26"/>
          <p:cNvSpPr/>
          <p:nvPr/>
        </p:nvSpPr>
        <p:spPr>
          <a:xfrm>
            <a:off x="3637298" y="3187157"/>
            <a:ext cx="4917402" cy="1601285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Personalized recommender algorithm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proposed personalized recommender algorithm is primarily based on memory-based CF, and uses friendship strength as a similarity measure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017572"/>
              </p:ext>
            </p:extLst>
          </p:nvPr>
        </p:nvGraphicFramePr>
        <p:xfrm>
          <a:off x="4003186" y="3477357"/>
          <a:ext cx="4185628" cy="1020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7" name="Equation" r:id="rId3" imgW="1955800" imgH="482600" progId="Equation.DSMT4">
                  <p:embed/>
                </p:oleObj>
              </mc:Choice>
              <mc:Fallback>
                <p:oleObj name="Equation" r:id="rId3" imgW="1955800" imgH="482600" progId="Equation.DSMT4">
                  <p:embed/>
                  <p:pic>
                    <p:nvPicPr>
                      <p:cNvPr id="1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3186" y="3477357"/>
                        <a:ext cx="4185628" cy="10208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330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Comparative experiments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set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month of twitter data provided by a data analysis company in Korea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million crawled Korean contents and approximately 6,000 users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Cross validation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20% test users and 80% train users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Leave-one-out cross validation for items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Baselines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CF based on existing similarity metrics</a:t>
            </a:r>
          </a:p>
          <a:p>
            <a:pPr lvl="2">
              <a:buClr>
                <a:srgbClr val="FF0066"/>
              </a:buClr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PCC, JMSD</a:t>
            </a: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251782" y="3328417"/>
            <a:ext cx="5876210" cy="3073654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790" y="3365341"/>
            <a:ext cx="5743837" cy="29910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78771" y="6393274"/>
            <a:ext cx="4617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Evaluation framework </a:t>
            </a:r>
            <a:r>
              <a:rPr lang="en-US" altLang="ko-KR" sz="1400" b="1" i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7408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491493" y="4478721"/>
            <a:ext cx="4563152" cy="231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62486" y="4478721"/>
            <a:ext cx="3234254" cy="23105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753851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Evaluation metrics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Mean absolute error (MAE)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Evaluate the accuracy of the predicted value computed by recommender algorithms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Precision, recall, and F1-measure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 the users’ satisfaction with the recommended results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Normalized discounted cumulative gain (NDCG)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Consider mainly the relevance of high ranked items</a:t>
            </a: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6" y="4478722"/>
            <a:ext cx="3234255" cy="2310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94" y="4478722"/>
            <a:ext cx="4563152" cy="231051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06417"/>
              </p:ext>
            </p:extLst>
          </p:nvPr>
        </p:nvGraphicFramePr>
        <p:xfrm>
          <a:off x="8149400" y="4478721"/>
          <a:ext cx="3894199" cy="2310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9949">
                  <a:extLst>
                    <a:ext uri="{9D8B030D-6E8A-4147-A177-3AD203B41FA5}">
                      <a16:colId xmlns:a16="http://schemas.microsoft.com/office/drawing/2014/main" val="1678455065"/>
                    </a:ext>
                  </a:extLst>
                </a:gridCol>
                <a:gridCol w="924750">
                  <a:extLst>
                    <a:ext uri="{9D8B030D-6E8A-4147-A177-3AD203B41FA5}">
                      <a16:colId xmlns:a16="http://schemas.microsoft.com/office/drawing/2014/main" val="1583822908"/>
                    </a:ext>
                  </a:extLst>
                </a:gridCol>
                <a:gridCol w="924750">
                  <a:extLst>
                    <a:ext uri="{9D8B030D-6E8A-4147-A177-3AD203B41FA5}">
                      <a16:colId xmlns:a16="http://schemas.microsoft.com/office/drawing/2014/main" val="2326435104"/>
                    </a:ext>
                  </a:extLst>
                </a:gridCol>
                <a:gridCol w="924750">
                  <a:extLst>
                    <a:ext uri="{9D8B030D-6E8A-4147-A177-3AD203B41FA5}">
                      <a16:colId xmlns:a16="http://schemas.microsoft.com/office/drawing/2014/main" val="3804182585"/>
                    </a:ext>
                  </a:extLst>
                </a:gridCol>
              </a:tblGrid>
              <a:tr h="330074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latin typeface="+mn-lt"/>
                          <a:cs typeface="Times New Roman" panose="02020603050405020304" pitchFamily="18" charset="0"/>
                        </a:rPr>
                        <a:t>NDCG@k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673173"/>
                  </a:ext>
                </a:extLst>
              </a:tr>
              <a:tr h="33007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k=5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k=10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k=20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60817"/>
                  </a:ext>
                </a:extLst>
              </a:tr>
              <a:tr h="33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PCC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0.7978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0.8588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0.8779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944801"/>
                  </a:ext>
                </a:extLst>
              </a:tr>
              <a:tr h="33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S_PCC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0.7963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0.8578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0.8771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9025864"/>
                  </a:ext>
                </a:extLst>
              </a:tr>
              <a:tr h="33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JMSD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0.7963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0.8576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0.8736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825412"/>
                  </a:ext>
                </a:extLst>
              </a:tr>
              <a:tr h="33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S_JMSD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0.7986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0.8584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+mn-lt"/>
                          <a:cs typeface="Times New Roman" panose="02020603050405020304" pitchFamily="18" charset="0"/>
                        </a:rPr>
                        <a:t>0.8752</a:t>
                      </a:r>
                      <a:endParaRPr lang="ko-KR" altLang="en-US" sz="12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6037478"/>
                  </a:ext>
                </a:extLst>
              </a:tr>
              <a:tr h="330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Proposed (IP)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0.8039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0.8607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+mn-lt"/>
                          <a:cs typeface="Times New Roman" panose="02020603050405020304" pitchFamily="18" charset="0"/>
                        </a:rPr>
                        <a:t>0.8784</a:t>
                      </a:r>
                      <a:endParaRPr lang="ko-KR" altLang="en-US" sz="12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1448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254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66876" y="365125"/>
            <a:ext cx="7572374" cy="1325563"/>
          </a:xfrm>
        </p:spPr>
        <p:txBody>
          <a:bodyPr>
            <a:normAutofit/>
          </a:bodyPr>
          <a:lstStyle/>
          <a:p>
            <a:r>
              <a:rPr lang="en-US" altLang="ko-KR" sz="6000" b="1" dirty="0">
                <a:latin typeface="+mn-lt"/>
              </a:rPr>
              <a:t>Index</a:t>
            </a:r>
            <a:endParaRPr lang="ko-KR" altLang="en-US" sz="6000" b="1" dirty="0">
              <a:latin typeface="+mn-lt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6877" y="1979340"/>
            <a:ext cx="6810374" cy="4038024"/>
          </a:xfrm>
          <a:solidFill>
            <a:schemeClr val="tx1"/>
          </a:solidFill>
        </p:spPr>
        <p:txBody>
          <a:bodyPr anchor="ctr">
            <a:noAutofit/>
          </a:bodyPr>
          <a:lstStyle/>
          <a:p>
            <a:pPr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3600" b="1" spc="300" dirty="0">
                <a:solidFill>
                  <a:srgbClr val="FFC000"/>
                </a:solidFill>
              </a:rPr>
              <a:t>Personal</a:t>
            </a:r>
            <a:r>
              <a:rPr lang="en-US" altLang="ko-KR" sz="3600" b="1" spc="300" dirty="0">
                <a:solidFill>
                  <a:schemeClr val="bg1"/>
                </a:solidFill>
              </a:rPr>
              <a:t> history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3600" b="1" spc="300" dirty="0">
                <a:solidFill>
                  <a:srgbClr val="FFC000"/>
                </a:solidFill>
              </a:rPr>
              <a:t>Research interest</a:t>
            </a:r>
            <a:endParaRPr lang="en-US" altLang="ko-KR" sz="3600" b="1" spc="300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b="1" spc="300" dirty="0">
                <a:solidFill>
                  <a:schemeClr val="bg1"/>
                </a:solidFill>
              </a:rPr>
              <a:t>Overall research plans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b="1" spc="300" dirty="0">
                <a:solidFill>
                  <a:schemeClr val="bg1"/>
                </a:solidFill>
              </a:rPr>
              <a:t>Recommender system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b="1" spc="300" dirty="0">
                <a:solidFill>
                  <a:schemeClr val="bg1"/>
                </a:solidFill>
              </a:rPr>
              <a:t>Big data analysis</a:t>
            </a:r>
          </a:p>
          <a:p>
            <a:pPr lvl="1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b="1" spc="300" dirty="0">
                <a:solidFill>
                  <a:schemeClr val="bg1"/>
                </a:solidFill>
              </a:rPr>
              <a:t>Smart greenhouse system</a:t>
            </a:r>
          </a:p>
          <a:p>
            <a:pPr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altLang="ko-KR" sz="3600" b="1" spc="300" dirty="0">
                <a:solidFill>
                  <a:srgbClr val="FFC000"/>
                </a:solidFill>
              </a:rPr>
              <a:t>Lecture</a:t>
            </a:r>
            <a:r>
              <a:rPr lang="en-US" altLang="ko-KR" sz="3600" b="1" spc="300" dirty="0">
                <a:solidFill>
                  <a:schemeClr val="bg1"/>
                </a:solidFill>
              </a:rPr>
              <a:t> plan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04692-991E-4CF2-8D5C-F25344F5405C}"/>
              </a:ext>
            </a:extLst>
          </p:cNvPr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1108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/>
          <p:cNvSpPr/>
          <p:nvPr/>
        </p:nvSpPr>
        <p:spPr>
          <a:xfrm>
            <a:off x="849928" y="4475155"/>
            <a:ext cx="4886451" cy="2092458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229975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791824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Applying friendship strength to a model-based approach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Probabilistic matrix factorization (PMF)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widely used in model-based approach due to its accuracy and low time complexity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 factorization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way for conducting sophisticated analysis via N-dimensions matrix (N &gt; 2)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 neural network (CNN)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State-of-the-art deep learning method for recommender system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819282"/>
              </p:ext>
            </p:extLst>
          </p:nvPr>
        </p:nvGraphicFramePr>
        <p:xfrm>
          <a:off x="1192783" y="4632272"/>
          <a:ext cx="1568304" cy="15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20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407370" y="6148752"/>
            <a:ext cx="1139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Items(Ratings)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12449" y="5100749"/>
            <a:ext cx="36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=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259246"/>
              </p:ext>
            </p:extLst>
          </p:nvPr>
        </p:nvGraphicFramePr>
        <p:xfrm>
          <a:off x="3297252" y="4632272"/>
          <a:ext cx="392075" cy="1516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2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120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669299" y="5100749"/>
            <a:ext cx="36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x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796419"/>
              </p:ext>
            </p:extLst>
          </p:nvPr>
        </p:nvGraphicFramePr>
        <p:xfrm>
          <a:off x="4036004" y="5212634"/>
          <a:ext cx="1471652" cy="3557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7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9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9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79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5575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32101" marR="132101" marT="66050" marB="6605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 marL="132101" marR="132101" marT="66050" marB="6605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32101" marR="132101" marT="66050" marB="6605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32101" marR="132101" marT="66050" marB="6605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390847" y="6148751"/>
            <a:ext cx="20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8200" y="5153880"/>
            <a:ext cx="369332" cy="47326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Users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1212" y="5153880"/>
            <a:ext cx="369332" cy="47326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Users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02265" y="5568390"/>
            <a:ext cx="1139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Items(Ratings)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9768" y="5252012"/>
            <a:ext cx="204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819501" y="6567613"/>
            <a:ext cx="295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Concept of matrix factorization &gt;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5938651" y="4475155"/>
            <a:ext cx="4886451" cy="2092458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6905711" y="6567613"/>
            <a:ext cx="295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Concept of tensor factorization &gt;</a:t>
            </a:r>
          </a:p>
        </p:txBody>
      </p:sp>
      <p:pic>
        <p:nvPicPr>
          <p:cNvPr id="9217" name="_x329956456" descr="EMB000022283dcc">
            <a:extLst>
              <a:ext uri="{FF2B5EF4-FFF2-40B4-BE49-F238E27FC236}">
                <a16:creationId xmlns:a16="http://schemas.microsoft.com/office/drawing/2014/main" id="{ACF78782-D193-4589-A815-57480B803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554" y="4542826"/>
            <a:ext cx="2089632" cy="197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_x329955736" descr="EMB000022283dce">
            <a:extLst>
              <a:ext uri="{FF2B5EF4-FFF2-40B4-BE49-F238E27FC236}">
                <a16:creationId xmlns:a16="http://schemas.microsoft.com/office/drawing/2014/main" id="{3F31CF27-95B1-434D-8D22-E5D2B719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138" y="5568950"/>
            <a:ext cx="253682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70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Group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Group recommender system based on aggregation method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goal of group recommendation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a group of users, satisfy as many users as possible with the recommended items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Aggregation method: aggregating individual preferences of group users to recommend items to a group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Several aggregation methods exists</a:t>
            </a:r>
          </a:p>
          <a:p>
            <a:pPr lvl="3">
              <a:buFont typeface="Calibri" panose="020F0502020204030204" pitchFamily="34" charset="0"/>
              <a:buChar char="─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Average (Avg), approval voting (AV), average without misery (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AwM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etc.</a:t>
            </a:r>
          </a:p>
          <a:p>
            <a:pPr lvl="3">
              <a:buFont typeface="Calibri" panose="020F0502020204030204" pitchFamily="34" charset="0"/>
              <a:buChar char="─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methods highly depend on high average or several rating counts</a:t>
            </a:r>
          </a:p>
          <a:p>
            <a:pPr lvl="3">
              <a:buFont typeface="Calibri" panose="020F0502020204030204" pitchFamily="34" charset="0"/>
              <a:buChar char="─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00415"/>
              </p:ext>
            </p:extLst>
          </p:nvPr>
        </p:nvGraphicFramePr>
        <p:xfrm>
          <a:off x="3785622" y="4768296"/>
          <a:ext cx="4620755" cy="1693672"/>
        </p:xfrm>
        <a:graphic>
          <a:graphicData uri="http://schemas.openxmlformats.org/drawingml/2006/table">
            <a:tbl>
              <a:tblPr firstRow="1" lastRow="1" lastCol="1" bandRow="1" bandCol="1"/>
              <a:tblGrid>
                <a:gridCol w="749935">
                  <a:extLst>
                    <a:ext uri="{9D8B030D-6E8A-4147-A177-3AD203B41FA5}">
                      <a16:colId xmlns:a16="http://schemas.microsoft.com/office/drawing/2014/main" val="266486755"/>
                    </a:ext>
                  </a:extLst>
                </a:gridCol>
                <a:gridCol w="774164">
                  <a:extLst>
                    <a:ext uri="{9D8B030D-6E8A-4147-A177-3AD203B41FA5}">
                      <a16:colId xmlns:a16="http://schemas.microsoft.com/office/drawing/2014/main" val="3091257141"/>
                    </a:ext>
                  </a:extLst>
                </a:gridCol>
                <a:gridCol w="774164">
                  <a:extLst>
                    <a:ext uri="{9D8B030D-6E8A-4147-A177-3AD203B41FA5}">
                      <a16:colId xmlns:a16="http://schemas.microsoft.com/office/drawing/2014/main" val="2760884104"/>
                    </a:ext>
                  </a:extLst>
                </a:gridCol>
                <a:gridCol w="774164">
                  <a:extLst>
                    <a:ext uri="{9D8B030D-6E8A-4147-A177-3AD203B41FA5}">
                      <a16:colId xmlns:a16="http://schemas.microsoft.com/office/drawing/2014/main" val="3905286649"/>
                    </a:ext>
                  </a:extLst>
                </a:gridCol>
                <a:gridCol w="774164">
                  <a:extLst>
                    <a:ext uri="{9D8B030D-6E8A-4147-A177-3AD203B41FA5}">
                      <a16:colId xmlns:a16="http://schemas.microsoft.com/office/drawing/2014/main" val="3250942386"/>
                    </a:ext>
                  </a:extLst>
                </a:gridCol>
                <a:gridCol w="774164">
                  <a:extLst>
                    <a:ext uri="{9D8B030D-6E8A-4147-A177-3AD203B41FA5}">
                      <a16:colId xmlns:a16="http://schemas.microsoft.com/office/drawing/2014/main" val="1444789260"/>
                    </a:ext>
                  </a:extLst>
                </a:gridCol>
              </a:tblGrid>
              <a:tr h="125730">
                <a:tc rowSpan="2"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Users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Items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596676"/>
                  </a:ext>
                </a:extLst>
              </a:tr>
              <a:tr h="125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302917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sz="1200" kern="100" baseline="-250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▪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26566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sz="1200" kern="100" baseline="-250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5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380228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u</a:t>
                      </a:r>
                      <a:r>
                        <a:rPr lang="en-US" sz="1200" kern="100" baseline="-250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▪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4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70360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Avg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2.33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2.5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3.67</a:t>
                      </a:r>
                      <a:endParaRPr lang="ko-KR" sz="1200" b="1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3.67</a:t>
                      </a:r>
                      <a:endParaRPr lang="ko-KR" sz="1200" b="1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085719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AV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0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b="1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2</a:t>
                      </a:r>
                      <a:endParaRPr lang="ko-KR" sz="1200" b="1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1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6001132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 err="1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AwM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</a:rPr>
                        <a:t>▪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</a:rPr>
                        <a:t>▪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+mn-ea"/>
                        </a:rPr>
                        <a:t>▪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b="1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3.67</a:t>
                      </a:r>
                      <a:endParaRPr lang="ko-KR" sz="1200" b="1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28600"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200" kern="100" dirty="0">
                          <a:effectLst/>
                          <a:latin typeface="+mn-lt"/>
                          <a:ea typeface="맑은 고딕" panose="020B0503020000020004" pitchFamily="50" charset="-127"/>
                        </a:rPr>
                        <a:t>3.5</a:t>
                      </a:r>
                      <a:endParaRPr lang="ko-KR" sz="1200" kern="100" dirty="0">
                        <a:effectLst/>
                        <a:latin typeface="+mn-lt"/>
                        <a:ea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92481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934747" y="6538912"/>
            <a:ext cx="4322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Example of existing aggregation method 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7918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845706" y="4609641"/>
            <a:ext cx="8500588" cy="1934033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Group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9250"/>
                <a:ext cx="10515600" cy="4737100"/>
              </a:xfrm>
            </p:spPr>
            <p:txBody>
              <a:bodyPr/>
              <a:lstStyle/>
              <a:p>
                <a:pPr marL="0" indent="0">
                  <a:buClr>
                    <a:srgbClr val="FF0066"/>
                  </a:buClr>
                  <a:buNone/>
                </a:pPr>
                <a:r>
                  <a:rPr lang="en-US" altLang="ko-KR" sz="3200" b="1" dirty="0">
                    <a:solidFill>
                      <a:srgbClr val="FF0066"/>
                    </a:solidFill>
                  </a:rPr>
                  <a:t>Group recommender system based on aggregation method</a:t>
                </a:r>
              </a:p>
              <a:p>
                <a:pPr lvl="1">
                  <a:buClr>
                    <a:srgbClr val="FF0066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Upward leveling (UL): proposed aggregation method considering deviation</a:t>
                </a:r>
              </a:p>
              <a:p>
                <a:pPr lvl="2">
                  <a:buClr>
                    <a:srgbClr val="FF0066"/>
                  </a:buClr>
                </a:pP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The deviation is combined with </a:t>
                </a:r>
                <a:r>
                  <a:rPr lang="en-US" altLang="ko-KR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Avg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AV in the UL</a:t>
                </a:r>
              </a:p>
              <a:p>
                <a:pPr lvl="1">
                  <a:buClr>
                    <a:srgbClr val="FF0066"/>
                  </a:buClr>
                  <a:buFont typeface="Wingdings" panose="05000000000000000000" pitchFamily="2" charset="2"/>
                  <a:buChar char="§"/>
                </a:pP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UL method</a:t>
                </a:r>
              </a:p>
              <a:p>
                <a:pPr lvl="2">
                  <a:buClr>
                    <a:srgbClr val="FF006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𝑀𝑆𝐷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ko-KR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ko-KR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ko-KR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ko-KR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ko-KR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ko-KR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ko-KR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		- the deviation of ratings for all group users</a:t>
                </a:r>
              </a:p>
              <a:p>
                <a:pPr lvl="2">
                  <a:buClr>
                    <a:srgbClr val="FF006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𝐷𝑒𝑣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𝑀𝑆𝐷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		- the weighted value of deviation in UL</a:t>
                </a:r>
              </a:p>
              <a:p>
                <a:pPr lvl="2">
                  <a:buClr>
                    <a:srgbClr val="FF0066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𝐴𝑣𝑔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𝐴𝑉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ko-KR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γ</m:t>
                    </m:r>
                    <m:sSub>
                      <m:sSubPr>
                        <m:ctrlPr>
                          <a:rPr lang="ko-KR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𝐷𝑒𝑣</m:t>
                        </m:r>
                      </m:e>
                      <m:sub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tx1"/>
                    </a:solidFill>
                  </a:rPr>
                  <a:t>	- the predicted value of a item for a  group</a:t>
                </a:r>
              </a:p>
              <a:p>
                <a:pPr lvl="3">
                  <a:buFont typeface="Calibri" panose="020F0502020204030204" pitchFamily="34" charset="0"/>
                  <a:buChar char="─"/>
                </a:pPr>
                <a:endPara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9250"/>
                <a:ext cx="10515600" cy="4737100"/>
              </a:xfrm>
              <a:blipFill>
                <a:blip r:embed="rId2"/>
                <a:stretch>
                  <a:fillRect l="-1507" t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그림 10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00712" y="4793676"/>
            <a:ext cx="8390575" cy="155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718622" y="6572135"/>
            <a:ext cx="4754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A framework for the proposed group recommendation 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431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/>
          <p:cNvSpPr/>
          <p:nvPr/>
        </p:nvSpPr>
        <p:spPr>
          <a:xfrm>
            <a:off x="488633" y="3310038"/>
            <a:ext cx="11214733" cy="309086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Group recommender system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Group recommender system based on aggregation method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Comparative experiments were preformed in small and large group sizes (e.g., 4, 8, 16, 32, and 64)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Based on NDCG and diversity to validate the effectiveness of the UL</a:t>
            </a:r>
            <a:endParaRPr lang="en-US" altLang="ko-KR" dirty="0"/>
          </a:p>
          <a:p>
            <a:pPr lvl="3">
              <a:buFont typeface="Calibri" panose="020F0502020204030204" pitchFamily="34" charset="0"/>
              <a:buChar char="─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16" y="3391341"/>
            <a:ext cx="5585458" cy="29282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74" y="3393191"/>
            <a:ext cx="5524500" cy="273121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19374" y="6429573"/>
            <a:ext cx="5753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Experimental results when the number of groups corresponds to 4 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8864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/>
          <p:cNvSpPr/>
          <p:nvPr/>
        </p:nvSpPr>
        <p:spPr>
          <a:xfrm>
            <a:off x="6382910" y="2918129"/>
            <a:ext cx="5351227" cy="3803346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548253" y="3065340"/>
            <a:ext cx="2122731" cy="8747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Group Recommender System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199" y="1619250"/>
            <a:ext cx="11315702" cy="1330304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Group recommender system via MF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Utilizing matrix factorization techniques to discover groups and find the preferred items quickly</a:t>
            </a: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6666397" y="4890755"/>
            <a:ext cx="3666005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16200000">
            <a:off x="6768097" y="4890755"/>
            <a:ext cx="3332732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7170638" y="4144125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7129444" y="4453622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7709946" y="4260008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7732968" y="3845284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/>
          <p:cNvSpPr/>
          <p:nvPr/>
        </p:nvSpPr>
        <p:spPr>
          <a:xfrm>
            <a:off x="7057436" y="3552167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9009428" y="5883968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8801351" y="5369472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/>
          <p:cNvSpPr/>
          <p:nvPr/>
        </p:nvSpPr>
        <p:spPr>
          <a:xfrm>
            <a:off x="9404237" y="5418054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/>
          <p:cNvSpPr/>
          <p:nvPr/>
        </p:nvSpPr>
        <p:spPr>
          <a:xfrm>
            <a:off x="7740419" y="5305479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/>
          <p:cNvSpPr/>
          <p:nvPr/>
        </p:nvSpPr>
        <p:spPr>
          <a:xfrm>
            <a:off x="8742634" y="4529738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타원 25"/>
          <p:cNvSpPr/>
          <p:nvPr/>
        </p:nvSpPr>
        <p:spPr>
          <a:xfrm>
            <a:off x="8800984" y="4004459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타원 26"/>
          <p:cNvSpPr/>
          <p:nvPr/>
        </p:nvSpPr>
        <p:spPr>
          <a:xfrm>
            <a:off x="9548253" y="5891542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이등변 삼각형 27"/>
          <p:cNvSpPr/>
          <p:nvPr/>
        </p:nvSpPr>
        <p:spPr>
          <a:xfrm>
            <a:off x="9713150" y="6056439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이등변 삼각형 28"/>
          <p:cNvSpPr/>
          <p:nvPr/>
        </p:nvSpPr>
        <p:spPr>
          <a:xfrm>
            <a:off x="9220578" y="5236852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이등변 삼각형 29"/>
          <p:cNvSpPr/>
          <p:nvPr/>
        </p:nvSpPr>
        <p:spPr>
          <a:xfrm>
            <a:off x="9193666" y="4244435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이등변 삼각형 30"/>
          <p:cNvSpPr/>
          <p:nvPr/>
        </p:nvSpPr>
        <p:spPr>
          <a:xfrm>
            <a:off x="7359400" y="5524309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이등변 삼각형 31"/>
          <p:cNvSpPr/>
          <p:nvPr/>
        </p:nvSpPr>
        <p:spPr>
          <a:xfrm>
            <a:off x="7444688" y="4393932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이등변 삼각형 32"/>
          <p:cNvSpPr/>
          <p:nvPr/>
        </p:nvSpPr>
        <p:spPr>
          <a:xfrm>
            <a:off x="7045808" y="3963275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6763020" y="3335201"/>
            <a:ext cx="1474605" cy="1474605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8638749" y="5065895"/>
            <a:ext cx="1218682" cy="1218682"/>
          </a:xfrm>
          <a:prstGeom prst="ellipse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9652065" y="3191185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이등변 삼각형 35"/>
          <p:cNvSpPr/>
          <p:nvPr/>
        </p:nvSpPr>
        <p:spPr>
          <a:xfrm>
            <a:off x="9664562" y="3480594"/>
            <a:ext cx="119022" cy="119022"/>
          </a:xfrm>
          <a:prstGeom prst="triangle">
            <a:avLst/>
          </a:prstGeom>
          <a:solidFill>
            <a:schemeClr val="bg1"/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804466" y="3124693"/>
            <a:ext cx="177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User latent feature vector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04466" y="3401692"/>
            <a:ext cx="17785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Item latent feature vector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777756" y="3210589"/>
            <a:ext cx="38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G1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83584" y="5825050"/>
            <a:ext cx="387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G2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내용 개체 틀 2"/>
          <p:cNvSpPr txBox="1">
            <a:spLocks/>
          </p:cNvSpPr>
          <p:nvPr/>
        </p:nvSpPr>
        <p:spPr>
          <a:xfrm>
            <a:off x="580543" y="3223171"/>
            <a:ext cx="5219805" cy="333395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2000" b="1" dirty="0">
                <a:solidFill>
                  <a:schemeClr val="bg1"/>
                </a:solidFill>
              </a:rPr>
              <a:t>Defining </a:t>
            </a:r>
            <a:r>
              <a:rPr lang="en-US" altLang="ko-KR" sz="2000" b="1" dirty="0">
                <a:solidFill>
                  <a:srgbClr val="FFC000"/>
                </a:solidFill>
              </a:rPr>
              <a:t>a set of closely located users</a:t>
            </a: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as a group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2000" b="1" dirty="0">
                <a:solidFill>
                  <a:srgbClr val="FFC000"/>
                </a:solidFill>
              </a:rPr>
              <a:t>Group vector</a:t>
            </a:r>
            <a:r>
              <a:rPr lang="en-US" altLang="ko-KR" sz="2000" b="1" dirty="0">
                <a:solidFill>
                  <a:schemeClr val="bg1"/>
                </a:solidFill>
              </a:rPr>
              <a:t> is the center of the group</a:t>
            </a:r>
          </a:p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ko-KR" sz="2000" b="1" dirty="0">
                <a:solidFill>
                  <a:srgbClr val="FFC000"/>
                </a:solidFill>
              </a:rPr>
              <a:t>Finding items closed to the group vector</a:t>
            </a:r>
            <a:r>
              <a:rPr lang="en-US" altLang="ko-KR" sz="2000" b="1" dirty="0">
                <a:solidFill>
                  <a:schemeClr val="bg1"/>
                </a:solidFill>
              </a:rPr>
              <a:t>,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and recommending such items to a group</a:t>
            </a:r>
          </a:p>
        </p:txBody>
      </p:sp>
      <p:sp>
        <p:nvSpPr>
          <p:cNvPr id="45" name="타원 44"/>
          <p:cNvSpPr/>
          <p:nvPr/>
        </p:nvSpPr>
        <p:spPr>
          <a:xfrm>
            <a:off x="7461490" y="4031856"/>
            <a:ext cx="81294" cy="81294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/>
          <p:cNvSpPr/>
          <p:nvPr/>
        </p:nvSpPr>
        <p:spPr>
          <a:xfrm>
            <a:off x="9212530" y="5640151"/>
            <a:ext cx="81294" cy="81294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/>
          <p:cNvSpPr/>
          <p:nvPr/>
        </p:nvSpPr>
        <p:spPr>
          <a:xfrm>
            <a:off x="9683426" y="3742089"/>
            <a:ext cx="81294" cy="81294"/>
          </a:xfrm>
          <a:prstGeom prst="ellipse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796081" y="3638311"/>
            <a:ext cx="18749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latent feature vector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오른쪽 화살표 53"/>
          <p:cNvSpPr/>
          <p:nvPr/>
        </p:nvSpPr>
        <p:spPr>
          <a:xfrm>
            <a:off x="5968279" y="4518023"/>
            <a:ext cx="264966" cy="91746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48092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23D57658-C488-45F1-8FC3-ABC1887D5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596839"/>
              </p:ext>
            </p:extLst>
          </p:nvPr>
        </p:nvGraphicFramePr>
        <p:xfrm>
          <a:off x="4401680" y="3723889"/>
          <a:ext cx="3025815" cy="2183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4233208324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0.78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…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0.74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0.88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0.87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0.74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0.94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Group recommender system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1330304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Group recommender system via tensor factorization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Utilizing 3-dimension matrix (group x item x aggregation method)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Finding the best combination of aggregation methods </a:t>
            </a: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B591040-9B36-46B9-A0FB-9E9761B3B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060380"/>
              </p:ext>
            </p:extLst>
          </p:nvPr>
        </p:nvGraphicFramePr>
        <p:xfrm>
          <a:off x="400050" y="3723889"/>
          <a:ext cx="3723740" cy="27294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7925">
                  <a:extLst>
                    <a:ext uri="{9D8B030D-6E8A-4147-A177-3AD203B41FA5}">
                      <a16:colId xmlns:a16="http://schemas.microsoft.com/office/drawing/2014/main" val="237650030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4233208324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95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</a:rPr>
                        <a:t>AM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1</a:t>
                      </a:r>
                    </a:p>
                  </a:txBody>
                  <a:tcPr marL="140776" marR="140776" marT="70388" marB="7038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</a:rPr>
                        <a:t>AM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2</a:t>
                      </a: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lt"/>
                        </a:rPr>
                        <a:t>AM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n-1</a:t>
                      </a: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 err="1">
                          <a:latin typeface="+mn-lt"/>
                        </a:rPr>
                        <a:t>AM</a:t>
                      </a:r>
                      <a:r>
                        <a:rPr lang="en-US" altLang="ko-KR" sz="1000" b="1" baseline="-25000" dirty="0" err="1">
                          <a:latin typeface="+mn-lt"/>
                        </a:rPr>
                        <a:t>n</a:t>
                      </a:r>
                      <a:endParaRPr lang="en-US" altLang="ko-KR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515071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lt"/>
                        </a:rPr>
                        <a:t>I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1</a:t>
                      </a:r>
                      <a:endParaRPr lang="ko-KR" altLang="en-US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…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lt"/>
                        </a:rPr>
                        <a:t>I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2</a:t>
                      </a:r>
                      <a:endParaRPr lang="ko-KR" altLang="en-US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0.21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lt"/>
                        </a:rPr>
                        <a:t>I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3</a:t>
                      </a:r>
                      <a:endParaRPr lang="ko-KR" altLang="en-US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+mn-lt"/>
                        </a:rPr>
                        <a:t>I</a:t>
                      </a:r>
                      <a:r>
                        <a:rPr lang="en-US" altLang="ko-KR" sz="1000" b="1" baseline="-25000" dirty="0">
                          <a:latin typeface="+mn-lt"/>
                        </a:rPr>
                        <a:t>4</a:t>
                      </a:r>
                      <a:endParaRPr lang="ko-KR" altLang="en-US" sz="1000" b="1" baseline="-25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E5349900-8424-47BD-BBA6-2415AB45DE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27295"/>
              </p:ext>
            </p:extLst>
          </p:nvPr>
        </p:nvGraphicFramePr>
        <p:xfrm>
          <a:off x="7705385" y="3167668"/>
          <a:ext cx="3025815" cy="2183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5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4233208324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1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0.62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…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0.70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0.35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0.13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0.97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0.26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0.48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0.84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1.00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0.65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+mn-lt"/>
                        </a:rPr>
                        <a:t>0.70</a:t>
                      </a:r>
                      <a:endParaRPr lang="ko-KR" altLang="en-US" sz="1000" dirty="0">
                        <a:latin typeface="+mn-lt"/>
                      </a:endParaRPr>
                    </a:p>
                  </a:txBody>
                  <a:tcPr marL="140776" marR="140776" marT="70388" marB="70388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2D3136C-BB43-404D-B4C7-8A8E899727DD}"/>
              </a:ext>
            </a:extLst>
          </p:cNvPr>
          <p:cNvCxnSpPr/>
          <p:nvPr/>
        </p:nvCxnSpPr>
        <p:spPr>
          <a:xfrm flipV="1">
            <a:off x="4123790" y="5351248"/>
            <a:ext cx="6607410" cy="11021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3E722DE-8D3E-4199-8094-AEB7C0A12C97}"/>
              </a:ext>
            </a:extLst>
          </p:cNvPr>
          <p:cNvCxnSpPr/>
          <p:nvPr/>
        </p:nvCxnSpPr>
        <p:spPr>
          <a:xfrm flipV="1">
            <a:off x="4123790" y="3167668"/>
            <a:ext cx="6607410" cy="11021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79742A8C-E205-4B2D-8AED-BE916A83E165}"/>
              </a:ext>
            </a:extLst>
          </p:cNvPr>
          <p:cNvCxnSpPr/>
          <p:nvPr/>
        </p:nvCxnSpPr>
        <p:spPr>
          <a:xfrm flipV="1">
            <a:off x="1097975" y="5344474"/>
            <a:ext cx="6607410" cy="11021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C9C8D503-47EB-4BCC-89CC-0089DE61E254}"/>
              </a:ext>
            </a:extLst>
          </p:cNvPr>
          <p:cNvCxnSpPr/>
          <p:nvPr/>
        </p:nvCxnSpPr>
        <p:spPr>
          <a:xfrm flipV="1">
            <a:off x="1097975" y="3165409"/>
            <a:ext cx="6607410" cy="11021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5687CF2-E197-4037-B564-08256F5775FF}"/>
              </a:ext>
            </a:extLst>
          </p:cNvPr>
          <p:cNvSpPr txBox="1"/>
          <p:nvPr/>
        </p:nvSpPr>
        <p:spPr>
          <a:xfrm>
            <a:off x="4034932" y="6413806"/>
            <a:ext cx="360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</a:t>
            </a:r>
            <a:r>
              <a:rPr lang="en-US" altLang="ko-KR" sz="1000" b="1" baseline="-25000" dirty="0"/>
              <a:t>1</a:t>
            </a:r>
            <a:endParaRPr lang="ko-KR" altLang="en-US" sz="1000" b="1" baseline="-25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FE41AA-4EEB-4571-B087-BA3ED411D60B}"/>
              </a:ext>
            </a:extLst>
          </p:cNvPr>
          <p:cNvSpPr txBox="1"/>
          <p:nvPr/>
        </p:nvSpPr>
        <p:spPr>
          <a:xfrm>
            <a:off x="7352213" y="5862523"/>
            <a:ext cx="360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</a:t>
            </a:r>
            <a:r>
              <a:rPr lang="en-US" altLang="ko-KR" sz="1000" b="1" baseline="-25000" dirty="0"/>
              <a:t>2</a:t>
            </a:r>
            <a:endParaRPr lang="ko-KR" altLang="en-US" sz="1000" b="1" baseline="-25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B9E286-115F-45CF-833F-BAC20250B4AA}"/>
              </a:ext>
            </a:extLst>
          </p:cNvPr>
          <p:cNvSpPr txBox="1"/>
          <p:nvPr/>
        </p:nvSpPr>
        <p:spPr>
          <a:xfrm>
            <a:off x="10673133" y="5283027"/>
            <a:ext cx="360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/>
              <a:t>G</a:t>
            </a:r>
            <a:r>
              <a:rPr lang="en-US" altLang="ko-KR" sz="1000" b="1" baseline="-25000" dirty="0"/>
              <a:t>3</a:t>
            </a:r>
            <a:endParaRPr lang="ko-KR" altLang="en-US" sz="10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71160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39">
            <a:extLst>
              <a:ext uri="{FF2B5EF4-FFF2-40B4-BE49-F238E27FC236}">
                <a16:creationId xmlns:a16="http://schemas.microsoft.com/office/drawing/2014/main" id="{5FD42205-61E8-4A01-9CCD-D833E6A48246}"/>
              </a:ext>
            </a:extLst>
          </p:cNvPr>
          <p:cNvSpPr/>
          <p:nvPr/>
        </p:nvSpPr>
        <p:spPr>
          <a:xfrm>
            <a:off x="906063" y="4832467"/>
            <a:ext cx="4851459" cy="175519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262561" cy="1205057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Domain specific recommender systems (ongoing)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3103752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IPTV recommender system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Worked on a joint project with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Zinnaworks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Inc.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IPTV and OTT services data are provided by them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Proposing IPTV VOD recommender system via data integration of IPTV and OTT services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Extending explicit rating value to solve data sparsity issue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Utilizing PMF, which is flexible enough to guarantee high performance in most domains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Validating our system by using real world data sets for IPTV and OTT services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11524-387A-4DC1-9D1B-D2C1C7BCB182}"/>
                  </a:ext>
                </a:extLst>
              </p:cNvPr>
              <p:cNvSpPr txBox="1"/>
              <p:nvPr/>
            </p:nvSpPr>
            <p:spPr>
              <a:xfrm>
                <a:off x="1041925" y="4937535"/>
                <a:ext cx="4635051" cy="12229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𝑖𝑝𝑡𝑣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𝑜𝑡𝑡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𝑖𝑝𝑡𝑣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𝑜𝑡𝑡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)/2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ko-K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𝑖𝑝𝑡𝑣</m:t>
                                      </m:r>
                                    </m:sup>
                                  </m:sSubSup>
                                  <m:r>
                                    <a:rPr lang="en-US" altLang="ko-KR" sz="1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𝑛𝑢𝑙𝑙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𝑎𝑛𝑑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𝑜𝑡𝑡</m:t>
                                      </m:r>
                                    </m:sup>
                                  </m:sSub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𝑛𝑢𝑙𝑙</m:t>
                                  </m:r>
                                </m:e>
                              </m:mr>
                              <m:m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𝑙𝑠𝑒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𝑖𝑝𝑡𝑣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𝑎𝑛𝑑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𝑜𝑡𝑡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𝑒𝑙𝑠𝑒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𝑖𝑓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𝑖𝑝𝑡𝑣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𝑎𝑛𝑑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𝑜𝑡𝑡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𝑒𝑙𝑠𝑒</m:t>
                                        </m:r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𝑖𝑝𝑡𝑣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b="0" i="1" smtClean="0">
                                            <a:latin typeface="Cambria Math" panose="02040503050406030204" pitchFamily="18" charset="0"/>
                                          </a:rPr>
                                          <m:t>=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𝑎𝑛𝑑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ko-KR" sz="1400" i="1">
                                                <a:latin typeface="Cambria Math" panose="02040503050406030204" pitchFamily="18" charset="0"/>
                                              </a:rPr>
                                              <m:t>𝑜𝑡𝑡</m:t>
                                            </m:r>
                                          </m:sup>
                                        </m:sSubSup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≠</m:t>
                                        </m:r>
                                        <m:r>
                                          <a:rPr lang="en-US" altLang="ko-KR" sz="1400" i="1">
                                            <a:latin typeface="Cambria Math" panose="02040503050406030204" pitchFamily="18" charset="0"/>
                                          </a:rPr>
                                          <m:t>𝑛𝑢𝑙𝑙</m:t>
                                        </m:r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D11524-387A-4DC1-9D1B-D2C1C7BCB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925" y="4937535"/>
                <a:ext cx="4635051" cy="12229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D4A35DD-A23D-403E-9ADE-9311A2077E61}"/>
              </a:ext>
            </a:extLst>
          </p:cNvPr>
          <p:cNvSpPr txBox="1"/>
          <p:nvPr/>
        </p:nvSpPr>
        <p:spPr>
          <a:xfrm>
            <a:off x="2014529" y="6265566"/>
            <a:ext cx="268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Integrated rating of user for item</a:t>
            </a:r>
          </a:p>
        </p:txBody>
      </p:sp>
      <p:sp>
        <p:nvSpPr>
          <p:cNvPr id="12" name="모서리가 둥근 직사각형 39">
            <a:extLst>
              <a:ext uri="{FF2B5EF4-FFF2-40B4-BE49-F238E27FC236}">
                <a16:creationId xmlns:a16="http://schemas.microsoft.com/office/drawing/2014/main" id="{AD494F77-5AF5-40DA-857F-705C780C8062}"/>
              </a:ext>
            </a:extLst>
          </p:cNvPr>
          <p:cNvSpPr/>
          <p:nvPr/>
        </p:nvSpPr>
        <p:spPr>
          <a:xfrm>
            <a:off x="5893385" y="4832467"/>
            <a:ext cx="5082092" cy="175519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43060F-A274-4598-BDD7-7B4DBBCBED97}"/>
                  </a:ext>
                </a:extLst>
              </p:cNvPr>
              <p:cNvSpPr txBox="1"/>
              <p:nvPr/>
            </p:nvSpPr>
            <p:spPr>
              <a:xfrm>
                <a:off x="6135272" y="4937535"/>
                <a:ext cx="1403269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43060F-A274-4598-BDD7-7B4DBBCBE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72" y="4937535"/>
                <a:ext cx="1403269" cy="224870"/>
              </a:xfrm>
              <a:prstGeom prst="rect">
                <a:avLst/>
              </a:prstGeom>
              <a:blipFill>
                <a:blip r:embed="rId3"/>
                <a:stretch>
                  <a:fillRect l="-2597" r="-433" b="-189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6B2E80-5458-4F32-83A2-E7F30F4D54D3}"/>
                  </a:ext>
                </a:extLst>
              </p:cNvPr>
              <p:cNvSpPr txBox="1"/>
              <p:nvPr/>
            </p:nvSpPr>
            <p:spPr>
              <a:xfrm>
                <a:off x="6135272" y="5210759"/>
                <a:ext cx="1972656" cy="2364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sz="1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6B2E80-5458-4F32-83A2-E7F30F4D5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72" y="5210759"/>
                <a:ext cx="1972656" cy="236411"/>
              </a:xfrm>
              <a:prstGeom prst="rect">
                <a:avLst/>
              </a:prstGeom>
              <a:blipFill>
                <a:blip r:embed="rId4"/>
                <a:stretch>
                  <a:fillRect l="-617" t="-7692" b="-179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88D99-D031-4881-949B-C34113FA6E83}"/>
                  </a:ext>
                </a:extLst>
              </p:cNvPr>
              <p:cNvSpPr txBox="1"/>
              <p:nvPr/>
            </p:nvSpPr>
            <p:spPr>
              <a:xfrm>
                <a:off x="6135272" y="5535515"/>
                <a:ext cx="4650760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𝑚𝑖𝑛</m:t>
                          </m:r>
                        </m:e>
                        <m:sub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sz="1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1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d>
                            <m:dPr>
                              <m:ctrlP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ko-KR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altLang="ko-KR" sz="1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C88D99-D031-4881-949B-C34113FA6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5272" y="5535515"/>
                <a:ext cx="4650760" cy="550600"/>
              </a:xfrm>
              <a:prstGeom prst="rect">
                <a:avLst/>
              </a:prstGeom>
              <a:blipFill>
                <a:blip r:embed="rId5"/>
                <a:stretch>
                  <a:fillRect t="-137778" b="-19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3CD21B4-0CF8-4F25-A3E3-CBD2C759E516}"/>
              </a:ext>
            </a:extLst>
          </p:cNvPr>
          <p:cNvSpPr txBox="1"/>
          <p:nvPr/>
        </p:nvSpPr>
        <p:spPr>
          <a:xfrm>
            <a:off x="6810650" y="6265566"/>
            <a:ext cx="3247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Recommender algorithm utilizing PMF</a:t>
            </a:r>
          </a:p>
        </p:txBody>
      </p:sp>
    </p:spTree>
    <p:extLst>
      <p:ext uri="{BB962C8B-B14F-4D97-AF65-F5344CB8AC3E}">
        <p14:creationId xmlns:p14="http://schemas.microsoft.com/office/powerpoint/2010/main" val="156621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179195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Domain Specific Recommender Systems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199" y="1619249"/>
            <a:ext cx="11129212" cy="5102225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Cooperating with other various companies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BIRDVIEW Inc. is a company founded by my high school friends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Serves an application providing the information of cosmetics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quality of application service could be improved with recommender system</a:t>
            </a:r>
          </a:p>
          <a:p>
            <a:pPr lvl="1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727" y="3347899"/>
            <a:ext cx="3348727" cy="33531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133" y="3348870"/>
            <a:ext cx="1897367" cy="337260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889" y="3347899"/>
            <a:ext cx="1886449" cy="3353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7394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II. </a:t>
            </a:r>
            <a:r>
              <a:rPr lang="en-US" altLang="ko-KR" sz="8800" b="1" dirty="0">
                <a:solidFill>
                  <a:srgbClr val="FF0066"/>
                </a:solidFill>
              </a:rPr>
              <a:t>Research interests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800" b="1" dirty="0">
                <a:solidFill>
                  <a:srgbClr val="FF0066"/>
                </a:solidFill>
              </a:rPr>
              <a:t>2</a:t>
            </a:r>
            <a:endParaRPr lang="en-US" altLang="ko-KR" sz="6600" b="1" dirty="0">
              <a:solidFill>
                <a:srgbClr val="FF0066"/>
              </a:solidFill>
            </a:endParaRPr>
          </a:p>
          <a:p>
            <a:pPr marL="0" indent="0" algn="ctr">
              <a:buNone/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Recommender system |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Big data analysis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Smart greenhouse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21467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What is entity linking?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Link an entity appearing in web text with their corresponding entity in a structured knowledge base (e.g., Wikipedia,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DBpedia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YAGO, and Freebase)</a:t>
            </a:r>
          </a:p>
          <a:p>
            <a:pPr lvl="2">
              <a:buClr>
                <a:srgbClr val="FF0066"/>
              </a:buClr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purpose of entity linking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finding a suitable entity</a:t>
            </a:r>
          </a:p>
          <a:p>
            <a:pPr lvl="2">
              <a:buClr>
                <a:srgbClr val="FF0066"/>
              </a:buClr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 issue in entity linking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resolving entity ambiguity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Utilizing Wikipedia link-based measure (WLM)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705370" y="4002918"/>
            <a:ext cx="5713645" cy="998871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70252" y="3976676"/>
            <a:ext cx="3654960" cy="2572808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Entity linking for short textual data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66" y="4228942"/>
            <a:ext cx="3385933" cy="22795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2957" y="6591802"/>
            <a:ext cx="392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&lt; Example of entity linking &amp; entity ambiguity&gt;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41390" y="4032735"/>
            <a:ext cx="584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Text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78885" y="4032735"/>
            <a:ext cx="15150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Candidate entities</a:t>
            </a: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705368" y="5148179"/>
            <a:ext cx="6021247" cy="15975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chemeClr val="bg1"/>
              </a:buClr>
              <a:buNone/>
            </a:pPr>
            <a:r>
              <a:rPr lang="en-US" altLang="ko-KR" sz="2400" b="1" dirty="0">
                <a:solidFill>
                  <a:srgbClr val="FFC000"/>
                </a:solidFill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</a:rPr>
              <a:t>Most entity linking research are based on </a:t>
            </a:r>
            <a:r>
              <a:rPr lang="en-US" altLang="ko-KR" sz="2000" b="1" dirty="0">
                <a:solidFill>
                  <a:srgbClr val="FFC000"/>
                </a:solidFill>
              </a:rPr>
              <a:t>web texts</a:t>
            </a:r>
          </a:p>
          <a:p>
            <a:pPr>
              <a:lnSpc>
                <a:spcPct val="100000"/>
              </a:lnSpc>
              <a:buClr>
                <a:schemeClr val="bg1"/>
              </a:buClr>
            </a:pPr>
            <a:r>
              <a:rPr lang="en-US" altLang="ko-KR" sz="2000" b="1" dirty="0">
                <a:solidFill>
                  <a:srgbClr val="FFC000"/>
                </a:solidFill>
              </a:rPr>
              <a:t>Using short textual data, such as tweets and reviews in entity linking is an interesting research topic</a:t>
            </a:r>
          </a:p>
          <a:p>
            <a:pPr lvl="1">
              <a:lnSpc>
                <a:spcPct val="100000"/>
              </a:lnSpc>
              <a:buClr>
                <a:schemeClr val="bg1"/>
              </a:buClr>
            </a:pPr>
            <a:r>
              <a:rPr lang="en-US" altLang="ko-KR" sz="1600" b="1" dirty="0">
                <a:solidFill>
                  <a:schemeClr val="bg1"/>
                </a:solidFill>
              </a:rPr>
              <a:t>Resolving data sparseness issue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5370" y="4655955"/>
            <a:ext cx="57136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Measuring topical coherence between two entities in Wikipedia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7E1D95-A98D-41AA-A927-96C92FFDD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20"/>
          <a:stretch/>
        </p:blipFill>
        <p:spPr>
          <a:xfrm>
            <a:off x="5547786" y="4141675"/>
            <a:ext cx="4028812" cy="4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0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I. </a:t>
            </a:r>
            <a:r>
              <a:rPr lang="en-US" altLang="ko-KR" sz="8800" b="1" dirty="0">
                <a:solidFill>
                  <a:srgbClr val="FF0066"/>
                </a:solidFill>
              </a:rPr>
              <a:t>Personal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history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5455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028824" y="4440250"/>
            <a:ext cx="8134351" cy="1554125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>
            <a:normAutofit fontScale="90000"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Entity linking for short textual data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199" y="1619250"/>
            <a:ext cx="10785231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Extended the corpus of target users to utilize data from highly similar users and improve the linking accuracy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Existing research extended the corpus to deploy only a set of user’s own data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the corpus of highly similar users for extending corpus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 solve data sparseness issue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Validated that this method improved the linking accuracy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411" y="4478078"/>
            <a:ext cx="3732525" cy="147846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71551" y="5341407"/>
            <a:ext cx="301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14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400" i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259823" y="4655221"/>
            <a:ext cx="301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ko-KR" sz="1400" i="1" baseline="-25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ko-KR" altLang="en-US" sz="1400" i="1" baseline="-250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961" y="4507723"/>
            <a:ext cx="3763631" cy="109309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961" y="5635351"/>
            <a:ext cx="2121318" cy="3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19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7">
            <a:extLst>
              <a:ext uri="{FF2B5EF4-FFF2-40B4-BE49-F238E27FC236}">
                <a16:creationId xmlns:a16="http://schemas.microsoft.com/office/drawing/2014/main" id="{AA69580F-D206-4112-85C4-05FE175512D9}"/>
              </a:ext>
            </a:extLst>
          </p:cNvPr>
          <p:cNvSpPr/>
          <p:nvPr/>
        </p:nvSpPr>
        <p:spPr>
          <a:xfrm>
            <a:off x="7529049" y="2736360"/>
            <a:ext cx="4504888" cy="1555776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2" name="Picture 2" descr="twitterì ëí ì´ë¯¸ì§ ê²ìê²°ê³¼">
            <a:extLst>
              <a:ext uri="{FF2B5EF4-FFF2-40B4-BE49-F238E27FC236}">
                <a16:creationId xmlns:a16="http://schemas.microsoft.com/office/drawing/2014/main" id="{62FC3C8E-DA43-4F6D-843D-02D2E6C93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04" t="69599" r="32509" b="17346"/>
          <a:stretch/>
        </p:blipFill>
        <p:spPr bwMode="auto">
          <a:xfrm>
            <a:off x="8096566" y="3465836"/>
            <a:ext cx="1012539" cy="3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7">
            <a:extLst>
              <a:ext uri="{FF2B5EF4-FFF2-40B4-BE49-F238E27FC236}">
                <a16:creationId xmlns:a16="http://schemas.microsoft.com/office/drawing/2014/main" id="{5BD58E17-BD01-4E80-A4FA-14223DC4FD82}"/>
              </a:ext>
            </a:extLst>
          </p:cNvPr>
          <p:cNvSpPr/>
          <p:nvPr/>
        </p:nvSpPr>
        <p:spPr>
          <a:xfrm>
            <a:off x="7529049" y="4521993"/>
            <a:ext cx="4504888" cy="1555776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Entity linking for short textual data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lnSpc>
                <a:spcPct val="120000"/>
              </a:lnSpc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Discovering a set of similar short textual data, not users</a:t>
            </a:r>
          </a:p>
          <a:p>
            <a:pPr lvl="1">
              <a:lnSpc>
                <a:spcPct val="120000"/>
              </a:lnSpc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Finding data of target user and other users</a:t>
            </a:r>
            <a:b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that are similar to the target data</a:t>
            </a:r>
          </a:p>
          <a:p>
            <a:pPr lvl="2">
              <a:lnSpc>
                <a:spcPct val="120000"/>
              </a:lnSpc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Unnecessary short textual data is not included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the data set, which is regarded as a corpus</a:t>
            </a:r>
          </a:p>
          <a:p>
            <a:pPr lvl="2">
              <a:lnSpc>
                <a:spcPct val="120000"/>
              </a:lnSpc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Only contain relevant data in a corpus</a:t>
            </a:r>
          </a:p>
          <a:p>
            <a:pPr lvl="2">
              <a:lnSpc>
                <a:spcPct val="120000"/>
              </a:lnSpc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meaning of entity is extracted by this corpus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>
              <a:lnSpc>
                <a:spcPct val="120000"/>
              </a:lnSpc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6E1997F-D68C-491F-AD95-CF13197D454C}"/>
              </a:ext>
            </a:extLst>
          </p:cNvPr>
          <p:cNvSpPr/>
          <p:nvPr/>
        </p:nvSpPr>
        <p:spPr>
          <a:xfrm>
            <a:off x="8023998" y="3078021"/>
            <a:ext cx="1157681" cy="11576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3C635-9C91-4350-BB0E-C869FBADF776}"/>
              </a:ext>
            </a:extLst>
          </p:cNvPr>
          <p:cNvSpPr txBox="1"/>
          <p:nvPr/>
        </p:nvSpPr>
        <p:spPr>
          <a:xfrm>
            <a:off x="7382867" y="2705977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Target short textual data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E18FBBA-6EDD-428C-B392-288B3698C2BB}"/>
              </a:ext>
            </a:extLst>
          </p:cNvPr>
          <p:cNvSpPr/>
          <p:nvPr/>
        </p:nvSpPr>
        <p:spPr>
          <a:xfrm>
            <a:off x="10483371" y="3075176"/>
            <a:ext cx="1157681" cy="11576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274992-599E-4F7B-B975-D382D9C65D34}"/>
              </a:ext>
            </a:extLst>
          </p:cNvPr>
          <p:cNvSpPr txBox="1"/>
          <p:nvPr/>
        </p:nvSpPr>
        <p:spPr>
          <a:xfrm>
            <a:off x="9842240" y="2705977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Short textual data1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605253F-A6E0-48A3-B551-367BC1EB4949}"/>
              </a:ext>
            </a:extLst>
          </p:cNvPr>
          <p:cNvSpPr/>
          <p:nvPr/>
        </p:nvSpPr>
        <p:spPr>
          <a:xfrm>
            <a:off x="8023998" y="4601360"/>
            <a:ext cx="1157681" cy="11576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DAC7C7-52E1-4E07-9EB4-F446B78E6329}"/>
              </a:ext>
            </a:extLst>
          </p:cNvPr>
          <p:cNvSpPr txBox="1"/>
          <p:nvPr/>
        </p:nvSpPr>
        <p:spPr>
          <a:xfrm>
            <a:off x="7382866" y="5816922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Short textual data2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966AF3-BD35-4AE6-AC0F-BA6452E71EF3}"/>
              </a:ext>
            </a:extLst>
          </p:cNvPr>
          <p:cNvSpPr txBox="1"/>
          <p:nvPr/>
        </p:nvSpPr>
        <p:spPr>
          <a:xfrm>
            <a:off x="9842240" y="5816921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Short textual data3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8A1F563-C8FC-42A2-ABD9-A61C47F0B4F2}"/>
              </a:ext>
            </a:extLst>
          </p:cNvPr>
          <p:cNvSpPr/>
          <p:nvPr/>
        </p:nvSpPr>
        <p:spPr>
          <a:xfrm>
            <a:off x="10483371" y="4601360"/>
            <a:ext cx="1157681" cy="115768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761B6A4-AC64-42B4-B3F0-455A2F160B2F}"/>
              </a:ext>
            </a:extLst>
          </p:cNvPr>
          <p:cNvCxnSpPr>
            <a:stCxn id="2" idx="6"/>
            <a:endCxn id="11" idx="2"/>
          </p:cNvCxnSpPr>
          <p:nvPr/>
        </p:nvCxnSpPr>
        <p:spPr>
          <a:xfrm flipV="1">
            <a:off x="9181679" y="3654017"/>
            <a:ext cx="1301692" cy="2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E0510DF2-AB3D-4F15-A200-899C73CB8031}"/>
              </a:ext>
            </a:extLst>
          </p:cNvPr>
          <p:cNvCxnSpPr>
            <a:cxnSpLocks/>
            <a:stCxn id="2" idx="5"/>
            <a:endCxn id="16" idx="1"/>
          </p:cNvCxnSpPr>
          <p:nvPr/>
        </p:nvCxnSpPr>
        <p:spPr>
          <a:xfrm>
            <a:off x="9012141" y="4066164"/>
            <a:ext cx="1640768" cy="704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183CF52-CC6A-4452-8F59-9077A1443858}"/>
              </a:ext>
            </a:extLst>
          </p:cNvPr>
          <p:cNvCxnSpPr>
            <a:cxnSpLocks/>
            <a:stCxn id="2" idx="4"/>
            <a:endCxn id="13" idx="0"/>
          </p:cNvCxnSpPr>
          <p:nvPr/>
        </p:nvCxnSpPr>
        <p:spPr>
          <a:xfrm>
            <a:off x="8602839" y="4235702"/>
            <a:ext cx="0" cy="365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80BCB7E-63FF-4B01-B398-E036CB6ECA11}"/>
              </a:ext>
            </a:extLst>
          </p:cNvPr>
          <p:cNvSpPr txBox="1"/>
          <p:nvPr/>
        </p:nvSpPr>
        <p:spPr>
          <a:xfrm>
            <a:off x="8561522" y="2351270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Data set of a target user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EB4E64-8D59-4DA5-8D4D-AB3D2EEDF94B}"/>
              </a:ext>
            </a:extLst>
          </p:cNvPr>
          <p:cNvSpPr txBox="1"/>
          <p:nvPr/>
        </p:nvSpPr>
        <p:spPr>
          <a:xfrm>
            <a:off x="8612554" y="6124373"/>
            <a:ext cx="24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Data set of other users</a:t>
            </a:r>
          </a:p>
        </p:txBody>
      </p:sp>
    </p:spTree>
    <p:extLst>
      <p:ext uri="{BB962C8B-B14F-4D97-AF65-F5344CB8AC3E}">
        <p14:creationId xmlns:p14="http://schemas.microsoft.com/office/powerpoint/2010/main" val="1368104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27">
            <a:extLst>
              <a:ext uri="{FF2B5EF4-FFF2-40B4-BE49-F238E27FC236}">
                <a16:creationId xmlns:a16="http://schemas.microsoft.com/office/drawing/2014/main" id="{9D794DB8-114D-4B51-ADC6-E9ED4EF34D25}"/>
              </a:ext>
            </a:extLst>
          </p:cNvPr>
          <p:cNvSpPr/>
          <p:nvPr/>
        </p:nvSpPr>
        <p:spPr>
          <a:xfrm>
            <a:off x="5397654" y="3462265"/>
            <a:ext cx="3212946" cy="1965441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Visual analytics for fine dust data analysis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Making a fine visualized website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Measuring correlations between fine dust and various diseases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Predicting fine dust concentration and the diseases caused by fine dust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420475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analysis based on real big data set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49" y="3878176"/>
            <a:ext cx="4472860" cy="2581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BBCDF-7B97-4416-B369-63D87FD09E44}"/>
              </a:ext>
            </a:extLst>
          </p:cNvPr>
          <p:cNvSpPr txBox="1"/>
          <p:nvPr/>
        </p:nvSpPr>
        <p:spPr>
          <a:xfrm>
            <a:off x="475226" y="6459802"/>
            <a:ext cx="432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Existing website to show the collected fine dust data </a:t>
            </a:r>
          </a:p>
        </p:txBody>
      </p:sp>
      <p:pic>
        <p:nvPicPr>
          <p:cNvPr id="13314" name="Picture 2" descr="ê´ë ¨ ì´ë¯¸ì§">
            <a:extLst>
              <a:ext uri="{FF2B5EF4-FFF2-40B4-BE49-F238E27FC236}">
                <a16:creationId xmlns:a16="http://schemas.microsoft.com/office/drawing/2014/main" id="{DB4EA372-1C4D-42CD-A8E5-57542D094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5" t="9535" r="2430" b="7728"/>
          <a:stretch/>
        </p:blipFill>
        <p:spPr bwMode="auto">
          <a:xfrm>
            <a:off x="5796074" y="3552447"/>
            <a:ext cx="2673331" cy="160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1FF882-D344-4158-BE47-7F1B0F54E41F}"/>
              </a:ext>
            </a:extLst>
          </p:cNvPr>
          <p:cNvSpPr txBox="1"/>
          <p:nvPr/>
        </p:nvSpPr>
        <p:spPr>
          <a:xfrm>
            <a:off x="6234225" y="5123814"/>
            <a:ext cx="1927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Fine dust concentration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AE9AF2-BAA7-4694-8115-160408B4BE36}"/>
              </a:ext>
            </a:extLst>
          </p:cNvPr>
          <p:cNvSpPr txBox="1"/>
          <p:nvPr/>
        </p:nvSpPr>
        <p:spPr>
          <a:xfrm rot="16200000">
            <a:off x="4709281" y="4231448"/>
            <a:ext cx="19273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Incidence of specific disease</a:t>
            </a:r>
            <a:endParaRPr lang="ko-KR" altLang="en-US" sz="1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FBB23A-8A3B-4F24-BEA2-94EF1521EB08}"/>
              </a:ext>
            </a:extLst>
          </p:cNvPr>
          <p:cNvSpPr txBox="1"/>
          <p:nvPr/>
        </p:nvSpPr>
        <p:spPr>
          <a:xfrm>
            <a:off x="6170870" y="5479500"/>
            <a:ext cx="1666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Correlation analysis</a:t>
            </a:r>
          </a:p>
        </p:txBody>
      </p:sp>
      <p:pic>
        <p:nvPicPr>
          <p:cNvPr id="13316" name="Picture 4" descr="time series analysisì ëí ì´ë¯¸ì§ ê²ìê²°ê³¼">
            <a:extLst>
              <a:ext uri="{FF2B5EF4-FFF2-40B4-BE49-F238E27FC236}">
                <a16:creationId xmlns:a16="http://schemas.microsoft.com/office/drawing/2014/main" id="{8CFCCFC0-0783-43FE-A117-D895CA9C7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773" y="3632621"/>
            <a:ext cx="3317908" cy="248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꺾인 연결선 10"/>
          <p:cNvCxnSpPr>
            <a:stCxn id="2" idx="3"/>
            <a:endCxn id="13" idx="1"/>
          </p:cNvCxnSpPr>
          <p:nvPr/>
        </p:nvCxnSpPr>
        <p:spPr>
          <a:xfrm flipV="1">
            <a:off x="4872909" y="4444986"/>
            <a:ext cx="524745" cy="724003"/>
          </a:xfrm>
          <a:prstGeom prst="bentConnector3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0580809" y="5200632"/>
            <a:ext cx="1257299" cy="6306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9891876" y="3650205"/>
            <a:ext cx="1257299" cy="133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8971913" y="4276299"/>
            <a:ext cx="127648" cy="1195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7">
            <a:extLst>
              <a:ext uri="{FF2B5EF4-FFF2-40B4-BE49-F238E27FC236}">
                <a16:creationId xmlns:a16="http://schemas.microsoft.com/office/drawing/2014/main" id="{9D794DB8-114D-4B51-ADC6-E9ED4EF34D25}"/>
              </a:ext>
            </a:extLst>
          </p:cNvPr>
          <p:cNvSpPr/>
          <p:nvPr/>
        </p:nvSpPr>
        <p:spPr>
          <a:xfrm>
            <a:off x="8998161" y="3685373"/>
            <a:ext cx="3003339" cy="2466411"/>
          </a:xfrm>
          <a:prstGeom prst="roundRect">
            <a:avLst>
              <a:gd name="adj" fmla="val 3853"/>
            </a:avLst>
          </a:prstGeom>
          <a:noFill/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FBB23A-8A3B-4F24-BEA2-94EF1521EB08}"/>
              </a:ext>
            </a:extLst>
          </p:cNvPr>
          <p:cNvSpPr txBox="1"/>
          <p:nvPr/>
        </p:nvSpPr>
        <p:spPr>
          <a:xfrm>
            <a:off x="9023665" y="6186952"/>
            <a:ext cx="2952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Prediction of fine dust and diseases</a:t>
            </a:r>
          </a:p>
        </p:txBody>
      </p:sp>
      <p:cxnSp>
        <p:nvCxnSpPr>
          <p:cNvPr id="28" name="꺾인 연결선 27"/>
          <p:cNvCxnSpPr/>
          <p:nvPr/>
        </p:nvCxnSpPr>
        <p:spPr>
          <a:xfrm flipV="1">
            <a:off x="4872909" y="5657564"/>
            <a:ext cx="4125252" cy="250410"/>
          </a:xfrm>
          <a:prstGeom prst="bentConnector3">
            <a:avLst>
              <a:gd name="adj1" fmla="val 92840"/>
            </a:avLst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254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Visual analytics for </a:t>
            </a:r>
            <a:r>
              <a:rPr lang="en-US" altLang="ko-KR" sz="3200" b="1" dirty="0" err="1">
                <a:solidFill>
                  <a:srgbClr val="FF0066"/>
                </a:solidFill>
              </a:rPr>
              <a:t>IoT</a:t>
            </a:r>
            <a:r>
              <a:rPr lang="en-US" altLang="ko-KR" sz="3200" b="1" dirty="0">
                <a:solidFill>
                  <a:srgbClr val="FF0066"/>
                </a:solidFill>
              </a:rPr>
              <a:t> data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Humidity data analysis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Co-working with Miro Inc.</a:t>
            </a:r>
          </a:p>
          <a:p>
            <a:pPr lvl="3">
              <a:buFont typeface="-윤고딕310" panose="02030504000101010101" pitchFamily="18" charset="-127"/>
              <a:buChar char="-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They have collected humidity and users data via their IoT chip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Computing correlation analysis between indoor humidity and infant health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49" y="304728"/>
            <a:ext cx="11420475" cy="120505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Data analysis based on real big data set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7170" name="Picture 2" descr="ë¯¸ë¡ ê°ìµê¸°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5"/>
          <a:stretch/>
        </p:blipFill>
        <p:spPr bwMode="auto">
          <a:xfrm>
            <a:off x="3205146" y="3480114"/>
            <a:ext cx="2930593" cy="32316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0045E7D-7EB3-4EB1-9FE8-B7D3713B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74" y="4637335"/>
            <a:ext cx="557213" cy="11535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81D2D9-AD1E-404B-9E38-B44B463CBA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4" t="12772" r="5095" b="12000"/>
          <a:stretch/>
        </p:blipFill>
        <p:spPr>
          <a:xfrm>
            <a:off x="7072029" y="3706724"/>
            <a:ext cx="1656005" cy="301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82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II. </a:t>
            </a:r>
            <a:r>
              <a:rPr lang="en-US" altLang="ko-KR" sz="8800" b="1" dirty="0">
                <a:solidFill>
                  <a:srgbClr val="FF0066"/>
                </a:solidFill>
              </a:rPr>
              <a:t>Research interests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800" b="1" dirty="0">
                <a:solidFill>
                  <a:srgbClr val="FF0066"/>
                </a:solidFill>
              </a:rPr>
              <a:t>3</a:t>
            </a:r>
            <a:endParaRPr lang="en-US" altLang="ko-KR" sz="6600" b="1" dirty="0">
              <a:solidFill>
                <a:srgbClr val="FF0066"/>
              </a:solidFill>
            </a:endParaRPr>
          </a:p>
          <a:p>
            <a:pPr marL="0" indent="0" algn="ctr">
              <a:buNone/>
            </a:pP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Recommender system | Big data analysis |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Smart greenhouse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1524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2921304"/>
          </a:xfrm>
        </p:spPr>
        <p:txBody>
          <a:bodyPr>
            <a:normAutofit lnSpcReduction="10000"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Defined AK for a smart greenhouse, and managed the AKs to use an ontology repository based on MDR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AK (Adaptation knowledge)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Context information, automatic control strategies, and information of crops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Registration of the AK in the MDR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 of AK’s metadata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MDR-based ontology repository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Expressed connection between the AKs</a:t>
            </a:r>
            <a:endParaRPr lang="en-US" altLang="ko-KR" b="1" dirty="0">
              <a:solidFill>
                <a:srgbClr val="FF0066"/>
              </a:solidFill>
            </a:endParaRPr>
          </a:p>
          <a:p>
            <a:pPr lvl="2">
              <a:buClr>
                <a:srgbClr val="FF0066"/>
              </a:buClr>
            </a:pPr>
            <a:endParaRPr lang="en-US" altLang="ko-KR" b="1" dirty="0">
              <a:solidFill>
                <a:srgbClr val="FF0066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Design of smart greenhouse (complete)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30" y="3255282"/>
            <a:ext cx="4622969" cy="353440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57" y="4691095"/>
            <a:ext cx="3394357" cy="20539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939" y="4495226"/>
            <a:ext cx="3247265" cy="225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65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1549" y="1619250"/>
            <a:ext cx="10588902" cy="5102225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b="1" dirty="0">
                <a:solidFill>
                  <a:srgbClr val="FF0066"/>
                </a:solidFill>
              </a:rPr>
              <a:t>Designing a scenario for automatically control the interior environment of a greenhouse based on the MAPE-K model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(M)</a:t>
            </a:r>
          </a:p>
          <a:p>
            <a:pPr lvl="2">
              <a:buClr>
                <a:srgbClr val="FF0066"/>
              </a:buClr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Collecting context information of the greenhouse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through sensors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Analysis (A)</a:t>
            </a:r>
          </a:p>
          <a:p>
            <a:pPr lvl="2">
              <a:buClr>
                <a:srgbClr val="FF0066"/>
              </a:buClr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Determining when the internal environment of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greenhouse needs to change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Plan (P)</a:t>
            </a:r>
          </a:p>
          <a:p>
            <a:pPr lvl="2">
              <a:buClr>
                <a:srgbClr val="FF0066"/>
              </a:buClr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Selecting the optimal automatic control strategy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when environmental changes in the greenhouse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are needed 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Execute (E)</a:t>
            </a:r>
          </a:p>
          <a:p>
            <a:pPr lvl="2">
              <a:buClr>
                <a:srgbClr val="FF0066"/>
              </a:buClr>
            </a:pP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Operating the control system based on automatic </a:t>
            </a:r>
            <a:b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ko-K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control strategy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Knowledge (K): AKs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Scenario for smart greenhouse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72" y="2952750"/>
            <a:ext cx="5429528" cy="39052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7764384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모서리가 둥근 직사각형 12"/>
          <p:cNvSpPr/>
          <p:nvPr/>
        </p:nvSpPr>
        <p:spPr>
          <a:xfrm>
            <a:off x="1468298" y="3945655"/>
            <a:ext cx="9255403" cy="1918862"/>
          </a:xfrm>
          <a:prstGeom prst="roundRect">
            <a:avLst>
              <a:gd name="adj" fmla="val 3853"/>
            </a:avLst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19250"/>
            <a:ext cx="10768389" cy="2646441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Verification of proposed smart greenhouse through simulation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Using a simulation tool to derive simulation results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MDR expert, verifying the designed AK 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actual smart greenhouse system as a proto-type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Validation of smart greenhouse (future)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27" y="4005633"/>
            <a:ext cx="4326293" cy="12100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40" y="4037571"/>
            <a:ext cx="4339305" cy="118276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758298" y="5259193"/>
            <a:ext cx="392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Simulation result according to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the artificial temperature change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318" y="5259193"/>
            <a:ext cx="3929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Simulation result according to </a:t>
            </a:r>
            <a:b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</a:b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the actual temperature 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67F105-1705-4513-9291-2172DF3AE635}"/>
              </a:ext>
            </a:extLst>
          </p:cNvPr>
          <p:cNvSpPr txBox="1"/>
          <p:nvPr/>
        </p:nvSpPr>
        <p:spPr>
          <a:xfrm>
            <a:off x="3934746" y="5903379"/>
            <a:ext cx="43225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Simple simulation results for controlling temperature</a:t>
            </a:r>
          </a:p>
        </p:txBody>
      </p:sp>
    </p:spTree>
    <p:extLst>
      <p:ext uri="{BB962C8B-B14F-4D97-AF65-F5344CB8AC3E}">
        <p14:creationId xmlns:p14="http://schemas.microsoft.com/office/powerpoint/2010/main" val="4015685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III. </a:t>
            </a:r>
            <a:r>
              <a:rPr lang="en-US" altLang="ko-KR" sz="8800" b="1" dirty="0">
                <a:solidFill>
                  <a:srgbClr val="FF0066"/>
                </a:solidFill>
              </a:rPr>
              <a:t>Lecture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Plan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3767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Lecture plan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List of teaching interests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38200" y="1400175"/>
            <a:ext cx="10515600" cy="4737100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Data structure based on C language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Teaching at Korea university for sophomore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project 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Build a graph using open data, and implement graph theory</a:t>
            </a:r>
          </a:p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Web programing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Teaching at </a:t>
            </a:r>
            <a:r>
              <a:rPr lang="en-US" altLang="ko-KR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Sungshin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Women’s university for freshman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project 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 web site providing services that you think you need based on HTML5</a:t>
            </a:r>
          </a:p>
          <a:p>
            <a:pPr lvl="2">
              <a:buClr>
                <a:srgbClr val="FF0066"/>
              </a:buClr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87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F7BEDE7-AD4B-4821-9F23-E8B9B1C6B2D3}"/>
              </a:ext>
            </a:extLst>
          </p:cNvPr>
          <p:cNvCxnSpPr/>
          <p:nvPr/>
        </p:nvCxnSpPr>
        <p:spPr>
          <a:xfrm flipV="1">
            <a:off x="9127516" y="2665031"/>
            <a:ext cx="0" cy="314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stCxn id="35" idx="2"/>
          </p:cNvCxnSpPr>
          <p:nvPr/>
        </p:nvCxnSpPr>
        <p:spPr>
          <a:xfrm flipH="1">
            <a:off x="3684557" y="3847494"/>
            <a:ext cx="2056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타원 34"/>
          <p:cNvSpPr/>
          <p:nvPr/>
        </p:nvSpPr>
        <p:spPr>
          <a:xfrm>
            <a:off x="3890208" y="3464494"/>
            <a:ext cx="765999" cy="7659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연결선 12"/>
          <p:cNvCxnSpPr>
            <a:stCxn id="10" idx="0"/>
          </p:cNvCxnSpPr>
          <p:nvPr/>
        </p:nvCxnSpPr>
        <p:spPr>
          <a:xfrm flipV="1">
            <a:off x="2683421" y="2665031"/>
            <a:ext cx="0" cy="314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Career of Young-</a:t>
            </a:r>
            <a:r>
              <a:rPr lang="en-US" altLang="ko-KR" sz="2000" dirty="0" err="1">
                <a:solidFill>
                  <a:schemeClr val="bg1">
                    <a:lumMod val="75000"/>
                  </a:schemeClr>
                </a:solidFill>
                <a:latin typeface="+mn-lt"/>
              </a:rPr>
              <a:t>Duk</a:t>
            </a:r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ko-KR" sz="2000" dirty="0" err="1">
                <a:solidFill>
                  <a:schemeClr val="bg1">
                    <a:lumMod val="75000"/>
                  </a:schemeClr>
                </a:solidFill>
                <a:latin typeface="+mn-lt"/>
              </a:rPr>
              <a:t>Seo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 history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894259" y="3051934"/>
            <a:ext cx="1045954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2611413" y="2979926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303597" y="1820673"/>
            <a:ext cx="765999" cy="76599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Picture 2" descr="C:\Users\seok\Desktop\윤경일 자소서\아이콘\mortarboar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536" y="1943612"/>
            <a:ext cx="520120" cy="5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꺾인 연결선 13"/>
          <p:cNvCxnSpPr>
            <a:stCxn id="11" idx="0"/>
          </p:cNvCxnSpPr>
          <p:nvPr/>
        </p:nvCxnSpPr>
        <p:spPr>
          <a:xfrm rot="5400000" flipH="1" flipV="1">
            <a:off x="2731181" y="1571767"/>
            <a:ext cx="204323" cy="293490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3069595" y="1247850"/>
            <a:ext cx="2278260" cy="1391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2008.3 ~ 2012. 2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B.S 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 &amp; communication engineering, Korea university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Picture 3" descr="C:\Users\seok\Desktop\윤경일 자소서\아이콘\sales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69" y="3634912"/>
            <a:ext cx="435311" cy="435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연결선 28"/>
          <p:cNvCxnSpPr>
            <a:stCxn id="25" idx="4"/>
          </p:cNvCxnSpPr>
          <p:nvPr/>
        </p:nvCxnSpPr>
        <p:spPr>
          <a:xfrm>
            <a:off x="4268224" y="3123942"/>
            <a:ext cx="0" cy="2742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1406297" y="3473285"/>
            <a:ext cx="2278260" cy="8837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 6 ~ 2013. 12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Found start-up company</a:t>
            </a:r>
          </a:p>
          <a:p>
            <a:pPr algn="r"/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I-Model – IT project manager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4196216" y="2979926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연결선 42"/>
          <p:cNvCxnSpPr>
            <a:stCxn id="44" idx="0"/>
          </p:cNvCxnSpPr>
          <p:nvPr/>
        </p:nvCxnSpPr>
        <p:spPr>
          <a:xfrm flipV="1">
            <a:off x="6037595" y="2665031"/>
            <a:ext cx="0" cy="31489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/>
          <p:cNvSpPr/>
          <p:nvPr/>
        </p:nvSpPr>
        <p:spPr>
          <a:xfrm>
            <a:off x="5965587" y="2979926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/>
          <p:cNvSpPr/>
          <p:nvPr/>
        </p:nvSpPr>
        <p:spPr>
          <a:xfrm>
            <a:off x="5657771" y="1820673"/>
            <a:ext cx="765999" cy="76599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Picture 2" descr="C:\Users\seok\Desktop\윤경일 자소서\아이콘\mortarboar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10" y="1943612"/>
            <a:ext cx="520120" cy="52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꺾인 연결선 46"/>
          <p:cNvCxnSpPr>
            <a:stCxn id="45" idx="0"/>
          </p:cNvCxnSpPr>
          <p:nvPr/>
        </p:nvCxnSpPr>
        <p:spPr>
          <a:xfrm rot="5400000" flipH="1" flipV="1">
            <a:off x="6085355" y="1571767"/>
            <a:ext cx="204323" cy="293490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/>
          <p:cNvSpPr/>
          <p:nvPr/>
        </p:nvSpPr>
        <p:spPr>
          <a:xfrm>
            <a:off x="6423769" y="1247850"/>
            <a:ext cx="2278260" cy="1391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2012.3 ~ 2018. 2</a:t>
            </a:r>
          </a:p>
          <a:p>
            <a:r>
              <a:rPr lang="en-US" altLang="ko-KR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Ph.D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 science &amp; engineering, Korea university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7297379" y="3464494"/>
            <a:ext cx="765999" cy="765999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2" name="직선 연결선 51"/>
          <p:cNvCxnSpPr>
            <a:stCxn id="53" idx="4"/>
          </p:cNvCxnSpPr>
          <p:nvPr/>
        </p:nvCxnSpPr>
        <p:spPr>
          <a:xfrm>
            <a:off x="7680379" y="3123942"/>
            <a:ext cx="0" cy="27427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타원 52"/>
          <p:cNvSpPr/>
          <p:nvPr/>
        </p:nvSpPr>
        <p:spPr>
          <a:xfrm>
            <a:off x="7608371" y="2979926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Picture 5" descr="C:\Users\seok\Desktop\윤경일 자소서\아이콘\businessman27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997" y="3618154"/>
            <a:ext cx="458678" cy="4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5" name="직선 연결선 54"/>
          <p:cNvCxnSpPr>
            <a:stCxn id="50" idx="6"/>
          </p:cNvCxnSpPr>
          <p:nvPr/>
        </p:nvCxnSpPr>
        <p:spPr>
          <a:xfrm flipV="1">
            <a:off x="8063378" y="3847493"/>
            <a:ext cx="216303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8287282" y="3297353"/>
            <a:ext cx="2763795" cy="1391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2018. 3 ~ 2018. 8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professor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Computer, information &amp; communication research institute, Korea university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10972633" y="2980497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9" name="꺾인 연결선 58"/>
          <p:cNvCxnSpPr>
            <a:stCxn id="58" idx="4"/>
          </p:cNvCxnSpPr>
          <p:nvPr/>
        </p:nvCxnSpPr>
        <p:spPr>
          <a:xfrm rot="5400000">
            <a:off x="6698219" y="1154509"/>
            <a:ext cx="2376418" cy="631642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4304831" y="4716485"/>
            <a:ext cx="3006265" cy="3600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Young-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Duk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Seo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2019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393212" y="5101478"/>
            <a:ext cx="508565" cy="4571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4376839" y="5836031"/>
            <a:ext cx="3672408" cy="873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150000"/>
              </a:lnSpc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Recommender system</a:t>
            </a:r>
          </a:p>
          <a:p>
            <a:pPr marL="171450" indent="-171450">
              <a:lnSpc>
                <a:spcPct val="150000"/>
              </a:lnSpc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data analysis research</a:t>
            </a:r>
          </a:p>
          <a:p>
            <a:pPr marL="171450" indent="-171450">
              <a:lnSpc>
                <a:spcPct val="150000"/>
              </a:lnSpc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Smart greenhouse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382327" y="5290075"/>
            <a:ext cx="1721903" cy="421708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Big data</a:t>
            </a:r>
            <a:endParaRPr lang="ko-KR" altLang="en-US" b="1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6298222" y="5290075"/>
            <a:ext cx="1721903" cy="421708"/>
          </a:xfrm>
          <a:prstGeom prst="round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A.I.</a:t>
            </a:r>
            <a:endParaRPr lang="ko-KR" altLang="en-US" b="1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8214117" y="5290075"/>
            <a:ext cx="1721903" cy="421708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IT convergence</a:t>
            </a:r>
            <a:endParaRPr lang="ko-KR" altLang="en-US" b="1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3" b="7143"/>
          <a:stretch/>
        </p:blipFill>
        <p:spPr>
          <a:xfrm>
            <a:off x="2191434" y="4890979"/>
            <a:ext cx="1756321" cy="1756321"/>
          </a:xfrm>
          <a:prstGeom prst="ellipse">
            <a:avLst/>
          </a:prstGeom>
          <a:ln w="127000">
            <a:solidFill>
              <a:schemeClr val="bg1">
                <a:lumMod val="85000"/>
              </a:schemeClr>
            </a:solidFill>
          </a:ln>
        </p:spPr>
      </p:pic>
      <p:sp>
        <p:nvSpPr>
          <p:cNvPr id="70" name="TextBox 69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146FC664-E87C-4853-890E-8714A6426285}"/>
              </a:ext>
            </a:extLst>
          </p:cNvPr>
          <p:cNvSpPr/>
          <p:nvPr/>
        </p:nvSpPr>
        <p:spPr>
          <a:xfrm>
            <a:off x="9060213" y="2979573"/>
            <a:ext cx="144016" cy="144016"/>
          </a:xfrm>
          <a:prstGeom prst="ellipse">
            <a:avLst/>
          </a:prstGeom>
          <a:solidFill>
            <a:schemeClr val="bg1"/>
          </a:solidFill>
          <a:ln w="3810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CEED78B-4E0E-4D25-88CE-04BC51108232}"/>
              </a:ext>
            </a:extLst>
          </p:cNvPr>
          <p:cNvSpPr/>
          <p:nvPr/>
        </p:nvSpPr>
        <p:spPr>
          <a:xfrm>
            <a:off x="8747692" y="1820673"/>
            <a:ext cx="765999" cy="765999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꺾인 연결선 46">
            <a:extLst>
              <a:ext uri="{FF2B5EF4-FFF2-40B4-BE49-F238E27FC236}">
                <a16:creationId xmlns:a16="http://schemas.microsoft.com/office/drawing/2014/main" id="{1F1142C9-B458-4710-81D2-10305F91F448}"/>
              </a:ext>
            </a:extLst>
          </p:cNvPr>
          <p:cNvCxnSpPr>
            <a:stCxn id="51" idx="0"/>
          </p:cNvCxnSpPr>
          <p:nvPr/>
        </p:nvCxnSpPr>
        <p:spPr>
          <a:xfrm rot="5400000" flipH="1" flipV="1">
            <a:off x="9175276" y="1571767"/>
            <a:ext cx="204323" cy="293490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BA7DC56-7C67-4860-B85E-1931760F8DA9}"/>
              </a:ext>
            </a:extLst>
          </p:cNvPr>
          <p:cNvSpPr/>
          <p:nvPr/>
        </p:nvSpPr>
        <p:spPr>
          <a:xfrm>
            <a:off x="9513690" y="1247850"/>
            <a:ext cx="2278260" cy="13915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2018. 9 ~ 2019. 2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Post-doc</a:t>
            </a:r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 &amp; information security, Sejong university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9" name="Picture 5" descr="C:\Users\seok\Desktop\윤경일 자소서\아이콘\businessman27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177" y="1973722"/>
            <a:ext cx="458678" cy="45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직사각형 55">
            <a:extLst>
              <a:ext uri="{FF2B5EF4-FFF2-40B4-BE49-F238E27FC236}">
                <a16:creationId xmlns:a16="http://schemas.microsoft.com/office/drawing/2014/main" id="{E19D6551-88B7-4445-A583-F75254B4ED29}"/>
              </a:ext>
            </a:extLst>
          </p:cNvPr>
          <p:cNvSpPr/>
          <p:nvPr/>
        </p:nvSpPr>
        <p:spPr>
          <a:xfrm>
            <a:off x="96398" y="5879917"/>
            <a:ext cx="1887709" cy="7854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Assistant professor,</a:t>
            </a:r>
          </a:p>
          <a:p>
            <a:pPr algn="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Science,</a:t>
            </a:r>
            <a:b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Sejong university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661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Lecture plan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List of teaching interests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323527" y="4397375"/>
            <a:ext cx="11830374" cy="2324100"/>
          </a:xfrm>
        </p:spPr>
        <p:txBody>
          <a:bodyPr>
            <a:normAutofit fontScale="92500"/>
          </a:bodyPr>
          <a:lstStyle/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Programming languages, such as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C, C++, Java, R, and Python</a:t>
            </a: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courses for computer science, such as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structure, data base, and A.I.</a:t>
            </a: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courses required for machine learning, such as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probability &amp; statistics and linear algebra</a:t>
            </a: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Machine learning course: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 Stanford ML online course and teach students more easily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Advanced courses for big data, such as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mining, data science, and big data analytics</a:t>
            </a: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Graduation project: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writing papers for recommender system or big data analysis, and developing smart greenhouse using Arduino or programs that </a:t>
            </a:r>
            <a:r>
              <a:rPr lang="en-US" altLang="ko-KR" b="1">
                <a:solidFill>
                  <a:schemeClr val="tx1">
                    <a:lumMod val="75000"/>
                    <a:lumOff val="25000"/>
                  </a:schemeClr>
                </a:solidFill>
              </a:rPr>
              <a:t>IT companies want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1" indent="-342900">
              <a:spcBef>
                <a:spcPts val="0"/>
              </a:spcBef>
              <a:buClr>
                <a:srgbClr val="FF0066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57224" y="1509784"/>
            <a:ext cx="10877551" cy="2738365"/>
            <a:chOff x="634725" y="1399831"/>
            <a:chExt cx="10877551" cy="2738365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34725" y="1399831"/>
              <a:ext cx="10877551" cy="2738365"/>
            </a:xfrm>
            <a:prstGeom prst="roundRect">
              <a:avLst>
                <a:gd name="adj" fmla="val 3853"/>
              </a:avLst>
            </a:prstGeom>
            <a:solidFill>
              <a:schemeClr val="bg1"/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3203" y="1509785"/>
              <a:ext cx="10560597" cy="2221958"/>
            </a:xfrm>
            <a:prstGeom prst="rect">
              <a:avLst/>
            </a:prstGeom>
          </p:spPr>
        </p:pic>
      </p:grpSp>
      <p:cxnSp>
        <p:nvCxnSpPr>
          <p:cNvPr id="12" name="직선 연결선 11"/>
          <p:cNvCxnSpPr/>
          <p:nvPr/>
        </p:nvCxnSpPr>
        <p:spPr>
          <a:xfrm>
            <a:off x="3390900" y="1649408"/>
            <a:ext cx="0" cy="2411492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105525" y="1619250"/>
            <a:ext cx="0" cy="2411492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782050" y="1619250"/>
            <a:ext cx="0" cy="2411492"/>
          </a:xfrm>
          <a:prstGeom prst="line">
            <a:avLst/>
          </a:prstGeom>
          <a:ln w="19050">
            <a:solidFill>
              <a:srgbClr val="FF006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537052" y="3817730"/>
            <a:ext cx="1124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Freshman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167519" y="3836858"/>
            <a:ext cx="1292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Sophomore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975599" y="3817730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Junior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9761510" y="3817730"/>
            <a:ext cx="793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Senior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1A596F-23B1-4209-9FA4-6842C9417FBC}"/>
              </a:ext>
            </a:extLst>
          </p:cNvPr>
          <p:cNvSpPr/>
          <p:nvPr/>
        </p:nvSpPr>
        <p:spPr>
          <a:xfrm>
            <a:off x="3511277" y="3381430"/>
            <a:ext cx="1192693" cy="4532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5B786D-6D26-4B56-8D40-595A24B8F248}"/>
              </a:ext>
            </a:extLst>
          </p:cNvPr>
          <p:cNvSpPr txBox="1"/>
          <p:nvPr/>
        </p:nvSpPr>
        <p:spPr>
          <a:xfrm>
            <a:off x="3511277" y="3381431"/>
            <a:ext cx="1192679" cy="4911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600" b="1">
                <a:solidFill>
                  <a:schemeClr val="tx1">
                    <a:lumMod val="85000"/>
                    <a:lumOff val="15000"/>
                  </a:schemeClr>
                </a:solidFill>
              </a:rPr>
              <a:t>Linear algebra</a:t>
            </a:r>
            <a:endParaRPr lang="ko-KR" altLang="en-US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107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8800" b="1" dirty="0">
                <a:solidFill>
                  <a:srgbClr val="FF0066"/>
                </a:solidFill>
              </a:rPr>
              <a:t>Thank You!</a:t>
            </a:r>
            <a:endParaRPr lang="ko-KR" altLang="en-US" sz="8800" b="1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34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II. </a:t>
            </a:r>
            <a:r>
              <a:rPr lang="en-US" altLang="ko-KR" sz="8800" b="1" dirty="0">
                <a:solidFill>
                  <a:srgbClr val="FF0066"/>
                </a:solidFill>
              </a:rPr>
              <a:t>Research interests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6600" b="1" dirty="0">
              <a:solidFill>
                <a:srgbClr val="FF0066"/>
              </a:solidFill>
            </a:endParaRPr>
          </a:p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research plans for next 2 years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536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직사각형 126"/>
          <p:cNvSpPr/>
          <p:nvPr/>
        </p:nvSpPr>
        <p:spPr>
          <a:xfrm>
            <a:off x="55272" y="5371177"/>
            <a:ext cx="3240959" cy="704169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82530" y="3411953"/>
            <a:ext cx="3240959" cy="124748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82530" y="1343558"/>
            <a:ext cx="3240959" cy="195787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41" name="직선 화살표 연결선 40"/>
          <p:cNvCxnSpPr>
            <a:stCxn id="13" idx="3"/>
            <a:endCxn id="28" idx="1"/>
          </p:cNvCxnSpPr>
          <p:nvPr/>
        </p:nvCxnSpPr>
        <p:spPr>
          <a:xfrm flipV="1">
            <a:off x="3228656" y="1698184"/>
            <a:ext cx="452672" cy="54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87115" y="1454079"/>
            <a:ext cx="1541541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Personalized recommendation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10346" y="1996713"/>
            <a:ext cx="171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66"/>
                </a:solidFill>
              </a:rPr>
              <a:t>Recommender </a:t>
            </a:r>
            <a:br>
              <a:rPr lang="en-US" altLang="ko-KR" b="1" dirty="0">
                <a:solidFill>
                  <a:srgbClr val="FF0066"/>
                </a:solidFill>
              </a:rPr>
            </a:br>
            <a:r>
              <a:rPr lang="en-US" altLang="ko-KR" b="1" dirty="0">
                <a:solidFill>
                  <a:srgbClr val="FF0066"/>
                </a:solidFill>
              </a:rPr>
              <a:t>system</a:t>
            </a:r>
            <a:r>
              <a:rPr lang="ko-KR" altLang="en-US" b="1" dirty="0">
                <a:solidFill>
                  <a:srgbClr val="FF0066"/>
                </a:solidFill>
              </a:rPr>
              <a:t> </a:t>
            </a:r>
            <a:endParaRPr lang="en-US" altLang="ko-KR" dirty="0">
              <a:solidFill>
                <a:srgbClr val="FF0066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81261" y="2722649"/>
            <a:ext cx="1541541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Group recommendation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6940" y="3714711"/>
            <a:ext cx="135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66"/>
                </a:solidFill>
              </a:rPr>
              <a:t>Big data</a:t>
            </a:r>
          </a:p>
          <a:p>
            <a:pPr algn="ctr"/>
            <a:r>
              <a:rPr lang="en-US" altLang="ko-KR" b="1" dirty="0">
                <a:solidFill>
                  <a:srgbClr val="FF0066"/>
                </a:solidFill>
              </a:rPr>
              <a:t>analysis</a:t>
            </a:r>
            <a:endParaRPr lang="en-US" altLang="ko-KR" dirty="0">
              <a:solidFill>
                <a:srgbClr val="FF0066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681261" y="3465123"/>
            <a:ext cx="1541541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Entity linking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81260" y="4102080"/>
            <a:ext cx="1541541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Real data analysis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32095" y="5401906"/>
            <a:ext cx="171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66"/>
                </a:solidFill>
              </a:rPr>
              <a:t>Smart greenhouse</a:t>
            </a:r>
            <a:endParaRPr lang="en-US" altLang="ko-KR" dirty="0">
              <a:solidFill>
                <a:srgbClr val="FF0066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681261" y="5475484"/>
            <a:ext cx="1541541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Smart greenhouse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427871" y="635118"/>
            <a:ext cx="0" cy="600929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681328" y="1448595"/>
            <a:ext cx="2482668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Personalized recommender system based on </a:t>
            </a:r>
            <a:r>
              <a:rPr lang="en-US" altLang="ko-KR" sz="1200" b="1" dirty="0">
                <a:solidFill>
                  <a:srgbClr val="FF0066"/>
                </a:solidFill>
              </a:rPr>
              <a:t>friendship strength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616668" y="144859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Evaluating friendship strength with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rgbClr val="FF0066"/>
                </a:solidFill>
              </a:rPr>
              <a:t>matrix factorization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552008" y="144859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66"/>
                </a:solidFill>
              </a:rPr>
              <a:t>Tensor factorization</a:t>
            </a:r>
            <a:r>
              <a:rPr lang="en-US" altLang="ko-KR" sz="1200" b="1" dirty="0">
                <a:solidFill>
                  <a:schemeClr val="tx1"/>
                </a:solidFill>
              </a:rPr>
              <a:t> via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friendship strength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616668" y="81617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66"/>
                </a:solidFill>
              </a:rPr>
              <a:t>IPTV</a:t>
            </a:r>
            <a:r>
              <a:rPr lang="en-US" altLang="ko-KR" sz="1200" b="1" dirty="0">
                <a:solidFill>
                  <a:schemeClr val="tx1"/>
                </a:solidFill>
              </a:rPr>
              <a:t> recommender system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616668" y="208101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Personalized recommender system via </a:t>
            </a:r>
            <a:r>
              <a:rPr lang="en-US" altLang="ko-KR" sz="1200" b="1" dirty="0">
                <a:solidFill>
                  <a:srgbClr val="FF0066"/>
                </a:solidFill>
              </a:rPr>
              <a:t>tensor factorization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35" name="꺾인 연결선 34"/>
          <p:cNvCxnSpPr>
            <a:stCxn id="28" idx="3"/>
            <a:endCxn id="32" idx="1"/>
          </p:cNvCxnSpPr>
          <p:nvPr/>
        </p:nvCxnSpPr>
        <p:spPr>
          <a:xfrm flipV="1">
            <a:off x="6163996" y="1065764"/>
            <a:ext cx="452672" cy="6324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28" idx="3"/>
            <a:endCxn id="33" idx="1"/>
          </p:cNvCxnSpPr>
          <p:nvPr/>
        </p:nvCxnSpPr>
        <p:spPr>
          <a:xfrm>
            <a:off x="6163996" y="1698184"/>
            <a:ext cx="452672" cy="6324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28" idx="3"/>
            <a:endCxn id="29" idx="1"/>
          </p:cNvCxnSpPr>
          <p:nvPr/>
        </p:nvCxnSpPr>
        <p:spPr>
          <a:xfrm>
            <a:off x="6163996" y="1698184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9552008" y="81617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Personalized recommender system in </a:t>
            </a:r>
            <a:r>
              <a:rPr lang="en-US" altLang="ko-KR" sz="1200" b="1" dirty="0">
                <a:solidFill>
                  <a:srgbClr val="FF0066"/>
                </a:solidFill>
              </a:rPr>
              <a:t>various domains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53" name="직선 화살표 연결선 52"/>
          <p:cNvCxnSpPr>
            <a:stCxn id="32" idx="3"/>
            <a:endCxn id="52" idx="1"/>
          </p:cNvCxnSpPr>
          <p:nvPr/>
        </p:nvCxnSpPr>
        <p:spPr>
          <a:xfrm>
            <a:off x="9099336" y="1065764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9" idx="3"/>
            <a:endCxn id="30" idx="1"/>
          </p:cNvCxnSpPr>
          <p:nvPr/>
        </p:nvCxnSpPr>
        <p:spPr>
          <a:xfrm>
            <a:off x="9099336" y="1698184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>
            <a:stCxn id="33" idx="3"/>
            <a:endCxn id="30" idx="1"/>
          </p:cNvCxnSpPr>
          <p:nvPr/>
        </p:nvCxnSpPr>
        <p:spPr>
          <a:xfrm flipV="1">
            <a:off x="9099336" y="1698184"/>
            <a:ext cx="452672" cy="6324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3681328" y="2722648"/>
            <a:ext cx="2482668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66"/>
                </a:solidFill>
              </a:rPr>
              <a:t>Upward leveling (UL)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aggregation method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19" idx="3"/>
            <a:endCxn id="62" idx="1"/>
          </p:cNvCxnSpPr>
          <p:nvPr/>
        </p:nvCxnSpPr>
        <p:spPr>
          <a:xfrm flipV="1">
            <a:off x="3222802" y="2972237"/>
            <a:ext cx="45852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6616668" y="2722648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Group recommendation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based on </a:t>
            </a:r>
            <a:r>
              <a:rPr lang="en-US" altLang="ko-KR" sz="1200" b="1" dirty="0">
                <a:solidFill>
                  <a:srgbClr val="FF0066"/>
                </a:solidFill>
              </a:rPr>
              <a:t>matrix factorization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9552008" y="2722648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Group recommendation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chemeClr val="tx1"/>
                </a:solidFill>
              </a:rPr>
              <a:t>based on </a:t>
            </a:r>
            <a:r>
              <a:rPr lang="en-US" altLang="ko-KR" sz="1200" b="1" dirty="0">
                <a:solidFill>
                  <a:srgbClr val="FF0066"/>
                </a:solidFill>
              </a:rPr>
              <a:t>tensor factorization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68" name="직선 화살표 연결선 67"/>
          <p:cNvCxnSpPr>
            <a:stCxn id="62" idx="3"/>
            <a:endCxn id="66" idx="1"/>
          </p:cNvCxnSpPr>
          <p:nvPr/>
        </p:nvCxnSpPr>
        <p:spPr>
          <a:xfrm>
            <a:off x="6163996" y="2972237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6" idx="3"/>
            <a:endCxn id="67" idx="1"/>
          </p:cNvCxnSpPr>
          <p:nvPr/>
        </p:nvCxnSpPr>
        <p:spPr>
          <a:xfrm>
            <a:off x="9099336" y="2972237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616668" y="3465123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Entity linking for short textual data using </a:t>
            </a:r>
            <a:r>
              <a:rPr lang="en-US" altLang="ko-KR" sz="1200" b="1" dirty="0">
                <a:solidFill>
                  <a:srgbClr val="FF0066"/>
                </a:solidFill>
              </a:rPr>
              <a:t>a set of similar documents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681328" y="3465123"/>
            <a:ext cx="2482668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Entity linking for short textual data based on similarity among users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76" name="직선 화살표 연결선 75"/>
          <p:cNvCxnSpPr>
            <a:stCxn id="21" idx="3"/>
            <a:endCxn id="75" idx="1"/>
          </p:cNvCxnSpPr>
          <p:nvPr/>
        </p:nvCxnSpPr>
        <p:spPr>
          <a:xfrm>
            <a:off x="3222802" y="3714712"/>
            <a:ext cx="4585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75" idx="3"/>
            <a:endCxn id="74" idx="1"/>
          </p:cNvCxnSpPr>
          <p:nvPr/>
        </p:nvCxnSpPr>
        <p:spPr>
          <a:xfrm>
            <a:off x="6163996" y="3714712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552008" y="3465123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Entity linking for short textual data using </a:t>
            </a:r>
            <a:r>
              <a:rPr lang="en-US" altLang="ko-KR" sz="1200" b="1" dirty="0">
                <a:solidFill>
                  <a:srgbClr val="FF0066"/>
                </a:solidFill>
              </a:rPr>
              <a:t>online learning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85" name="직선 화살표 연결선 84"/>
          <p:cNvCxnSpPr>
            <a:stCxn id="74" idx="3"/>
            <a:endCxn id="84" idx="1"/>
          </p:cNvCxnSpPr>
          <p:nvPr/>
        </p:nvCxnSpPr>
        <p:spPr>
          <a:xfrm>
            <a:off x="9099336" y="3714712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6616668" y="4102081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66"/>
                </a:solidFill>
              </a:rPr>
              <a:t>Fine dust data</a:t>
            </a:r>
            <a:r>
              <a:rPr lang="en-US" altLang="ko-KR" sz="1200" b="1" dirty="0">
                <a:solidFill>
                  <a:schemeClr val="tx1"/>
                </a:solidFill>
              </a:rPr>
              <a:t> analysis through mobile sensor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90" name="직선 화살표 연결선 89"/>
          <p:cNvCxnSpPr>
            <a:stCxn id="22" idx="3"/>
            <a:endCxn id="88" idx="1"/>
          </p:cNvCxnSpPr>
          <p:nvPr/>
        </p:nvCxnSpPr>
        <p:spPr>
          <a:xfrm>
            <a:off x="3222801" y="4351669"/>
            <a:ext cx="339386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9552008" y="4102080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Analysis of correlation between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rgbClr val="FF0066"/>
                </a:solidFill>
              </a:rPr>
              <a:t>fine dust and disease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94" name="직선 화살표 연결선 93"/>
          <p:cNvCxnSpPr>
            <a:stCxn id="88" idx="3"/>
            <a:endCxn id="93" idx="1"/>
          </p:cNvCxnSpPr>
          <p:nvPr/>
        </p:nvCxnSpPr>
        <p:spPr>
          <a:xfrm flipV="1">
            <a:off x="9099336" y="4351669"/>
            <a:ext cx="4526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9552008" y="472960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Analysis of correlation between </a:t>
            </a:r>
            <a:br>
              <a:rPr lang="en-US" altLang="ko-KR" sz="1200" b="1" dirty="0">
                <a:solidFill>
                  <a:schemeClr val="tx1"/>
                </a:solidFill>
              </a:rPr>
            </a:br>
            <a:r>
              <a:rPr lang="en-US" altLang="ko-KR" sz="1200" b="1" dirty="0">
                <a:solidFill>
                  <a:srgbClr val="FF0066"/>
                </a:solidFill>
              </a:rPr>
              <a:t>humidity and disease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98" name="꺾인 연결선 97"/>
          <p:cNvCxnSpPr>
            <a:stCxn id="22" idx="3"/>
            <a:endCxn id="97" idx="1"/>
          </p:cNvCxnSpPr>
          <p:nvPr/>
        </p:nvCxnSpPr>
        <p:spPr>
          <a:xfrm>
            <a:off x="3222801" y="4351669"/>
            <a:ext cx="6329207" cy="627525"/>
          </a:xfrm>
          <a:prstGeom prst="bentConnector3">
            <a:avLst>
              <a:gd name="adj1" fmla="val 272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9552008" y="5477365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Validation of smart greenhouse through </a:t>
            </a:r>
            <a:r>
              <a:rPr lang="en-US" altLang="ko-KR" sz="1200" b="1" dirty="0">
                <a:solidFill>
                  <a:srgbClr val="FF0066"/>
                </a:solidFill>
              </a:rPr>
              <a:t>simulation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6616668" y="5477297"/>
            <a:ext cx="2482668" cy="49917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66"/>
                </a:solidFill>
              </a:rPr>
              <a:t>Scenario</a:t>
            </a:r>
            <a:r>
              <a:rPr lang="en-US" altLang="ko-KR" sz="1200" b="1" dirty="0">
                <a:solidFill>
                  <a:schemeClr val="tx1"/>
                </a:solidFill>
              </a:rPr>
              <a:t> for smart greenhouse</a:t>
            </a:r>
            <a:endParaRPr lang="ko-KR" altLang="en-US" sz="1200" b="1" dirty="0">
              <a:solidFill>
                <a:srgbClr val="FF0066"/>
              </a:solidFill>
            </a:endParaRPr>
          </a:p>
        </p:txBody>
      </p:sp>
      <p:cxnSp>
        <p:nvCxnSpPr>
          <p:cNvPr id="104" name="직선 화살표 연결선 103"/>
          <p:cNvCxnSpPr>
            <a:stCxn id="103" idx="3"/>
            <a:endCxn id="102" idx="1"/>
          </p:cNvCxnSpPr>
          <p:nvPr/>
        </p:nvCxnSpPr>
        <p:spPr>
          <a:xfrm>
            <a:off x="9099336" y="5726886"/>
            <a:ext cx="452672" cy="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3675474" y="5475484"/>
            <a:ext cx="2482668" cy="49917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Design of </a:t>
            </a:r>
            <a:r>
              <a:rPr lang="en-US" altLang="ko-KR" sz="1200" b="1" dirty="0">
                <a:solidFill>
                  <a:srgbClr val="FF0066"/>
                </a:solidFill>
              </a:rPr>
              <a:t>knowledge repository</a:t>
            </a:r>
            <a:r>
              <a:rPr lang="en-US" altLang="ko-KR" sz="1200" b="1" dirty="0">
                <a:solidFill>
                  <a:schemeClr val="tx1"/>
                </a:solidFill>
              </a:rPr>
              <a:t> for smart greenhouse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08" name="직선 화살표 연결선 107"/>
          <p:cNvCxnSpPr>
            <a:stCxn id="107" idx="3"/>
            <a:endCxn id="103" idx="1"/>
          </p:cNvCxnSpPr>
          <p:nvPr/>
        </p:nvCxnSpPr>
        <p:spPr>
          <a:xfrm>
            <a:off x="6158142" y="5725073"/>
            <a:ext cx="458526" cy="1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24" idx="3"/>
            <a:endCxn id="107" idx="1"/>
          </p:cNvCxnSpPr>
          <p:nvPr/>
        </p:nvCxnSpPr>
        <p:spPr>
          <a:xfrm>
            <a:off x="3222802" y="5725073"/>
            <a:ext cx="45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/>
          <p:cNvCxnSpPr/>
          <p:nvPr/>
        </p:nvCxnSpPr>
        <p:spPr>
          <a:xfrm>
            <a:off x="1598823" y="1580384"/>
            <a:ext cx="0" cy="15824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>
            <a:off x="1598823" y="3600969"/>
            <a:ext cx="0" cy="86159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/>
          <p:nvPr/>
        </p:nvCxnSpPr>
        <p:spPr>
          <a:xfrm>
            <a:off x="1598823" y="5429020"/>
            <a:ext cx="0" cy="588482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연결선 129"/>
          <p:cNvCxnSpPr/>
          <p:nvPr/>
        </p:nvCxnSpPr>
        <p:spPr>
          <a:xfrm>
            <a:off x="6281896" y="635118"/>
            <a:ext cx="0" cy="600929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연결선 130"/>
          <p:cNvCxnSpPr/>
          <p:nvPr/>
        </p:nvCxnSpPr>
        <p:spPr>
          <a:xfrm>
            <a:off x="9221458" y="635118"/>
            <a:ext cx="0" cy="600929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3911818" y="6222437"/>
            <a:ext cx="191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complete ( - 2018)</a:t>
            </a:r>
            <a:endParaRPr lang="ko-KR" altLang="en-US" b="1" dirty="0"/>
          </a:p>
        </p:txBody>
      </p:sp>
      <p:sp>
        <p:nvSpPr>
          <p:cNvPr id="133" name="직사각형 132"/>
          <p:cNvSpPr/>
          <p:nvPr/>
        </p:nvSpPr>
        <p:spPr>
          <a:xfrm>
            <a:off x="6801049" y="6222437"/>
            <a:ext cx="20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1</a:t>
            </a:r>
            <a:r>
              <a:rPr lang="en-US" altLang="ko-KR" b="1" baseline="30000" dirty="0"/>
              <a:t>st</a:t>
            </a:r>
            <a:r>
              <a:rPr lang="en-US" altLang="ko-KR" b="1" dirty="0"/>
              <a:t> year plan (2019)</a:t>
            </a:r>
            <a:endParaRPr lang="ko-KR" altLang="en-US" b="1" dirty="0"/>
          </a:p>
        </p:txBody>
      </p:sp>
      <p:sp>
        <p:nvSpPr>
          <p:cNvPr id="134" name="직사각형 133"/>
          <p:cNvSpPr/>
          <p:nvPr/>
        </p:nvSpPr>
        <p:spPr>
          <a:xfrm>
            <a:off x="9713293" y="6222437"/>
            <a:ext cx="2073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/>
              <a:t>2</a:t>
            </a:r>
            <a:r>
              <a:rPr lang="en-US" altLang="ko-KR" b="1" baseline="30000" dirty="0"/>
              <a:t>nd</a:t>
            </a:r>
            <a:r>
              <a:rPr lang="en-US" altLang="ko-KR" b="1" dirty="0"/>
              <a:t> year plan (2020)</a:t>
            </a:r>
            <a:endParaRPr lang="ko-KR" altLang="en-US" b="1" dirty="0"/>
          </a:p>
        </p:txBody>
      </p:sp>
      <p:sp>
        <p:nvSpPr>
          <p:cNvPr id="64" name="제목 1"/>
          <p:cNvSpPr>
            <a:spLocks noGrp="1"/>
          </p:cNvSpPr>
          <p:nvPr>
            <p:ph type="title"/>
          </p:nvPr>
        </p:nvSpPr>
        <p:spPr>
          <a:xfrm>
            <a:off x="218844" y="49048"/>
            <a:ext cx="4986202" cy="680223"/>
          </a:xfrm>
        </p:spPr>
        <p:txBody>
          <a:bodyPr>
            <a:normAutofit/>
          </a:bodyPr>
          <a:lstStyle/>
          <a:p>
            <a:pPr algn="ct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Overall research plans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48800" y="6492230"/>
            <a:ext cx="2743200" cy="365125"/>
          </a:xfrm>
        </p:spPr>
        <p:txBody>
          <a:bodyPr/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2DFD16-A592-4B8A-99AA-5CB37ED94419}"/>
              </a:ext>
            </a:extLst>
          </p:cNvPr>
          <p:cNvSpPr/>
          <p:nvPr/>
        </p:nvSpPr>
        <p:spPr>
          <a:xfrm>
            <a:off x="-25400" y="546218"/>
            <a:ext cx="12192000" cy="61728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208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II. </a:t>
            </a:r>
            <a:r>
              <a:rPr lang="en-US" altLang="ko-KR" sz="8800" b="1" dirty="0">
                <a:solidFill>
                  <a:srgbClr val="FF0066"/>
                </a:solidFill>
              </a:rPr>
              <a:t>Research interests</a:t>
            </a:r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8800" b="1" dirty="0">
                <a:solidFill>
                  <a:srgbClr val="FF0066"/>
                </a:solidFill>
              </a:rPr>
              <a:t>1</a:t>
            </a:r>
            <a:endParaRPr lang="en-US" altLang="ko-KR" sz="6600" b="1" dirty="0">
              <a:solidFill>
                <a:srgbClr val="FF0066"/>
              </a:solidFill>
            </a:endParaRPr>
          </a:p>
          <a:p>
            <a:pPr marL="0" indent="0" algn="ctr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Recommender system</a:t>
            </a:r>
            <a:r>
              <a:rPr lang="en-US" altLang="ko-KR" sz="2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| Big data analysis | Smart greenhouse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7615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515600" cy="599523"/>
          </a:xfrm>
        </p:spPr>
        <p:txBody>
          <a:bodyPr/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Taxonomy of the recommender system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Recommender system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510" y="2328238"/>
            <a:ext cx="8656979" cy="40994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78671" y="6339786"/>
            <a:ext cx="198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(Matrix factorization)</a:t>
            </a:r>
            <a:endParaRPr lang="ko-KR" alt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450017" y="6339786"/>
            <a:ext cx="1987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/>
              <a:t>(K-nearest neighbor)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774269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1DBAA7-004F-40D1-8A81-9C1423C56673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00050" y="304728"/>
            <a:ext cx="10515600" cy="1205057"/>
          </a:xfrm>
        </p:spPr>
        <p:txBody>
          <a:bodyPr/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Research interest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</a:b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Personalized recommender system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018" y="622"/>
            <a:ext cx="463879" cy="303806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II</a:t>
            </a:r>
            <a:endParaRPr lang="ko-KR" altLang="en-US" sz="1000" b="1" dirty="0"/>
          </a:p>
        </p:txBody>
      </p:sp>
      <p:sp>
        <p:nvSpPr>
          <p:cNvPr id="7" name="직사각형 6"/>
          <p:cNvSpPr/>
          <p:nvPr/>
        </p:nvSpPr>
        <p:spPr>
          <a:xfrm>
            <a:off x="277809" y="622"/>
            <a:ext cx="45719" cy="1618628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838200" y="1619250"/>
            <a:ext cx="10776438" cy="4737100"/>
          </a:xfrm>
        </p:spPr>
        <p:txBody>
          <a:bodyPr>
            <a:normAutofit/>
          </a:bodyPr>
          <a:lstStyle/>
          <a:p>
            <a:pPr marL="0" indent="0">
              <a:buClr>
                <a:srgbClr val="FF0066"/>
              </a:buClr>
              <a:buNone/>
            </a:pPr>
            <a:r>
              <a:rPr lang="en-US" altLang="ko-KR" sz="3200" b="1" dirty="0">
                <a:solidFill>
                  <a:srgbClr val="FF0066"/>
                </a:solidFill>
              </a:rPr>
              <a:t>Personalized recommender system based on social big data</a:t>
            </a: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Conducted from a memory-based approach (complete)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Memory-based: collaborative filtering (CF) based on user-to-user similarity measure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Proposed a novel user-to-user closeness measure called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friendship strength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Computed the similarity between users based on classifying the features of social big data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buClr>
                <a:srgbClr val="FF0066"/>
              </a:buClr>
              <a:buFont typeface="Wingdings" panose="05000000000000000000" pitchFamily="2" charset="2"/>
              <a:buChar char="§"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Applying friendship strength to a model-based approach (future work)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Probabilistic matrix factorization (PMF)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Tensor factorization</a:t>
            </a:r>
          </a:p>
          <a:p>
            <a:pPr lvl="2">
              <a:buClr>
                <a:srgbClr val="FF0066"/>
              </a:buClr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Convolution neural network (CNN)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563225" y="50026"/>
            <a:ext cx="15906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Young-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Duk</a:t>
            </a:r>
            <a:r>
              <a:rPr lang="en-US" altLang="ko-KR" sz="1200" b="1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1200" b="1" dirty="0" err="1">
                <a:solidFill>
                  <a:schemeClr val="bg1">
                    <a:lumMod val="75000"/>
                  </a:schemeClr>
                </a:solidFill>
                <a:latin typeface="+mn-ea"/>
              </a:rPr>
              <a:t>Seo</a:t>
            </a:r>
            <a:endParaRPr lang="ko-KR" altLang="en-US" sz="1200" b="1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1232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2823</TotalTime>
  <Words>2349</Words>
  <Application>Microsoft Office PowerPoint</Application>
  <PresentationFormat>와이드스크린</PresentationFormat>
  <Paragraphs>599</Paragraphs>
  <Slides>41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1" baseType="lpstr">
      <vt:lpstr>맑은 고딕</vt:lpstr>
      <vt:lpstr>-윤고딕310</vt:lpstr>
      <vt:lpstr>Arial</vt:lpstr>
      <vt:lpstr>Calibri</vt:lpstr>
      <vt:lpstr>Calibri Light</vt:lpstr>
      <vt:lpstr>Cambria Math</vt:lpstr>
      <vt:lpstr>Times New Roman</vt:lpstr>
      <vt:lpstr>Wingdings</vt:lpstr>
      <vt:lpstr>Office 테마</vt:lpstr>
      <vt:lpstr>Equation</vt:lpstr>
      <vt:lpstr>PORTFOLIO</vt:lpstr>
      <vt:lpstr>Index</vt:lpstr>
      <vt:lpstr>PowerPoint 프레젠테이션</vt:lpstr>
      <vt:lpstr>Career of Young-Duk Seo Personal history</vt:lpstr>
      <vt:lpstr>PowerPoint 프레젠테이션</vt:lpstr>
      <vt:lpstr>Overall research plans</vt:lpstr>
      <vt:lpstr>PowerPoint 프레젠테이션</vt:lpstr>
      <vt:lpstr>Research interest Recommender system</vt:lpstr>
      <vt:lpstr>Research interest Personalized recommender system</vt:lpstr>
      <vt:lpstr>Research interest Personalized recommender system (complete)</vt:lpstr>
      <vt:lpstr>Research interest Personalized recommender system (complete)</vt:lpstr>
      <vt:lpstr>Research interest Personalized recommender system (complete)</vt:lpstr>
      <vt:lpstr>PowerPoint 프레젠테이션</vt:lpstr>
      <vt:lpstr>Research interest Personalized recommender system (complete)</vt:lpstr>
      <vt:lpstr>Research interest Personalized recommender system (complete)</vt:lpstr>
      <vt:lpstr>Research interest Personalized recommender system (complete)</vt:lpstr>
      <vt:lpstr>Research interest Personalized recommender system (complete)</vt:lpstr>
      <vt:lpstr>Research interest Personalized recommender system (complete)</vt:lpstr>
      <vt:lpstr>Research interest Personalized recommender system (complete)</vt:lpstr>
      <vt:lpstr>Research interest Personalized recommender system (future)</vt:lpstr>
      <vt:lpstr>Research interest Group recommender system (complete)</vt:lpstr>
      <vt:lpstr>Research interest Group recommender system (complete)</vt:lpstr>
      <vt:lpstr>Research interest Group recommender system (complete)</vt:lpstr>
      <vt:lpstr>Research interest Group Recommender System (Future)</vt:lpstr>
      <vt:lpstr>Research interest Group recommender system (future)</vt:lpstr>
      <vt:lpstr>Research interest Domain specific recommender systems (ongoing)</vt:lpstr>
      <vt:lpstr>Research interest Domain Specific Recommender Systems (future)</vt:lpstr>
      <vt:lpstr>PowerPoint 프레젠테이션</vt:lpstr>
      <vt:lpstr>Research interest Entity linking for short textual data (complete)</vt:lpstr>
      <vt:lpstr>Research interest Entity linking for short textual data (complete)</vt:lpstr>
      <vt:lpstr>Research interest Entity linking for short textual data (future)</vt:lpstr>
      <vt:lpstr>Research interest Data analysis based on real big data set (future)</vt:lpstr>
      <vt:lpstr>Research interest Data analysis based on real big data set (future)</vt:lpstr>
      <vt:lpstr>PowerPoint 프레젠테이션</vt:lpstr>
      <vt:lpstr>Research interest Design of smart greenhouse (complete)</vt:lpstr>
      <vt:lpstr>Research interest Scenario for smart greenhouse (future)</vt:lpstr>
      <vt:lpstr>Research interest Validation of smart greenhouse (future)</vt:lpstr>
      <vt:lpstr>PowerPoint 프레젠테이션</vt:lpstr>
      <vt:lpstr>Lecture plan List of teaching interests</vt:lpstr>
      <vt:lpstr>Lecture plan List of teaching interests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Portfolid</dc:title>
  <dc:creator>YD_SEO</dc:creator>
  <cp:lastModifiedBy>서영덕</cp:lastModifiedBy>
  <cp:revision>506</cp:revision>
  <cp:lastPrinted>2018-12-28T09:17:52Z</cp:lastPrinted>
  <dcterms:created xsi:type="dcterms:W3CDTF">2018-05-16T16:05:29Z</dcterms:created>
  <dcterms:modified xsi:type="dcterms:W3CDTF">2019-03-26T07:14:20Z</dcterms:modified>
</cp:coreProperties>
</file>